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1" r:id="rId5"/>
    <p:sldId id="266" r:id="rId6"/>
    <p:sldId id="262" r:id="rId7"/>
    <p:sldId id="264" r:id="rId8"/>
    <p:sldId id="265" r:id="rId9"/>
    <p:sldId id="267" r:id="rId10"/>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869" autoAdjust="0"/>
  </p:normalViewPr>
  <p:slideViewPr>
    <p:cSldViewPr snapToGrid="0" snapToObjects="1">
      <p:cViewPr>
        <p:scale>
          <a:sx n="106" d="100"/>
          <a:sy n="106" d="100"/>
        </p:scale>
        <p:origin x="-336" y="-3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Hillary%20Read\Desktop\Downloads\PLA%20Graphs%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Revenue</a:t>
            </a:r>
          </a:p>
        </c:rich>
      </c:tx>
      <c:layout/>
      <c:overlay val="0"/>
    </c:title>
    <c:autoTitleDeleted val="0"/>
    <c:plotArea>
      <c:layout/>
      <c:barChart>
        <c:barDir val="col"/>
        <c:grouping val="clustered"/>
        <c:varyColors val="0"/>
        <c:ser>
          <c:idx val="0"/>
          <c:order val="0"/>
          <c:tx>
            <c:strRef>
              <c:f>'[PLA Graphs 2.xlsx]REV'!$C$1</c:f>
              <c:strCache>
                <c:ptCount val="1"/>
                <c:pt idx="0">
                  <c:v>Q4 2013</c:v>
                </c:pt>
              </c:strCache>
            </c:strRef>
          </c:tx>
          <c:invertIfNegative val="0"/>
          <c:cat>
            <c:strRef>
              <c:f>'[PLA Graphs 2.xlsx]REV'!$B$2:$B$4</c:f>
              <c:strCache>
                <c:ptCount val="3"/>
                <c:pt idx="0">
                  <c:v>Mobile</c:v>
                </c:pt>
                <c:pt idx="1">
                  <c:v>Computer</c:v>
                </c:pt>
                <c:pt idx="2">
                  <c:v>Tablet</c:v>
                </c:pt>
              </c:strCache>
            </c:strRef>
          </c:cat>
          <c:val>
            <c:numRef>
              <c:f>'[PLA Graphs 2.xlsx]REV'!$C$2:$C$4</c:f>
              <c:numCache>
                <c:formatCode>General</c:formatCode>
                <c:ptCount val="3"/>
                <c:pt idx="0">
                  <c:v>9483.02</c:v>
                </c:pt>
                <c:pt idx="1">
                  <c:v>340798.67000000004</c:v>
                </c:pt>
                <c:pt idx="2">
                  <c:v>19791.23</c:v>
                </c:pt>
              </c:numCache>
            </c:numRef>
          </c:val>
        </c:ser>
        <c:ser>
          <c:idx val="1"/>
          <c:order val="1"/>
          <c:tx>
            <c:strRef>
              <c:f>'[PLA Graphs 2.xlsx]REV'!$D$1</c:f>
              <c:strCache>
                <c:ptCount val="1"/>
                <c:pt idx="0">
                  <c:v>Q4 2014</c:v>
                </c:pt>
              </c:strCache>
            </c:strRef>
          </c:tx>
          <c:invertIfNegative val="0"/>
          <c:cat>
            <c:strRef>
              <c:f>'[PLA Graphs 2.xlsx]REV'!$B$2:$B$4</c:f>
              <c:strCache>
                <c:ptCount val="3"/>
                <c:pt idx="0">
                  <c:v>Mobile</c:v>
                </c:pt>
                <c:pt idx="1">
                  <c:v>Computer</c:v>
                </c:pt>
                <c:pt idx="2">
                  <c:v>Tablet</c:v>
                </c:pt>
              </c:strCache>
            </c:strRef>
          </c:cat>
          <c:val>
            <c:numRef>
              <c:f>'[PLA Graphs 2.xlsx]REV'!$D$2:$D$4</c:f>
              <c:numCache>
                <c:formatCode>General</c:formatCode>
                <c:ptCount val="3"/>
                <c:pt idx="0">
                  <c:v>170119.94</c:v>
                </c:pt>
                <c:pt idx="1">
                  <c:v>1104047.08</c:v>
                </c:pt>
                <c:pt idx="2">
                  <c:v>137124.79</c:v>
                </c:pt>
              </c:numCache>
            </c:numRef>
          </c:val>
        </c:ser>
        <c:dLbls>
          <c:showLegendKey val="0"/>
          <c:showVal val="0"/>
          <c:showCatName val="0"/>
          <c:showSerName val="0"/>
          <c:showPercent val="0"/>
          <c:showBubbleSize val="0"/>
        </c:dLbls>
        <c:gapWidth val="150"/>
        <c:axId val="47227648"/>
        <c:axId val="47230336"/>
      </c:barChart>
      <c:catAx>
        <c:axId val="47227648"/>
        <c:scaling>
          <c:orientation val="minMax"/>
        </c:scaling>
        <c:delete val="0"/>
        <c:axPos val="b"/>
        <c:numFmt formatCode="General" sourceLinked="0"/>
        <c:majorTickMark val="none"/>
        <c:minorTickMark val="none"/>
        <c:tickLblPos val="nextTo"/>
        <c:crossAx val="47230336"/>
        <c:crosses val="autoZero"/>
        <c:auto val="1"/>
        <c:lblAlgn val="ctr"/>
        <c:lblOffset val="100"/>
        <c:noMultiLvlLbl val="0"/>
      </c:catAx>
      <c:valAx>
        <c:axId val="47230336"/>
        <c:scaling>
          <c:orientation val="minMax"/>
        </c:scaling>
        <c:delete val="0"/>
        <c:axPos val="l"/>
        <c:majorGridlines/>
        <c:numFmt formatCode="General" sourceLinked="1"/>
        <c:majorTickMark val="none"/>
        <c:minorTickMark val="none"/>
        <c:tickLblPos val="nextTo"/>
        <c:crossAx val="472276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Impressions</a:t>
            </a:r>
          </a:p>
        </c:rich>
      </c:tx>
      <c:layout/>
      <c:overlay val="0"/>
    </c:title>
    <c:autoTitleDeleted val="0"/>
    <c:plotArea>
      <c:layout/>
      <c:barChart>
        <c:barDir val="col"/>
        <c:grouping val="clustered"/>
        <c:varyColors val="0"/>
        <c:ser>
          <c:idx val="0"/>
          <c:order val="0"/>
          <c:tx>
            <c:strRef>
              <c:f>'[PLA Graphs 2.xlsx]Imp'!$C$1</c:f>
              <c:strCache>
                <c:ptCount val="1"/>
                <c:pt idx="0">
                  <c:v>Q4 2013</c:v>
                </c:pt>
              </c:strCache>
            </c:strRef>
          </c:tx>
          <c:invertIfNegative val="0"/>
          <c:cat>
            <c:strRef>
              <c:f>'[PLA Graphs 2.xlsx]Imp'!$A$2:$B$4</c:f>
              <c:strCache>
                <c:ptCount val="3"/>
                <c:pt idx="0">
                  <c:v>Mobile</c:v>
                </c:pt>
                <c:pt idx="1">
                  <c:v>Computer</c:v>
                </c:pt>
                <c:pt idx="2">
                  <c:v>Tablet</c:v>
                </c:pt>
              </c:strCache>
            </c:strRef>
          </c:cat>
          <c:val>
            <c:numRef>
              <c:f>'[PLA Graphs 2.xlsx]Imp'!$C$2:$C$4</c:f>
              <c:numCache>
                <c:formatCode>General</c:formatCode>
                <c:ptCount val="3"/>
                <c:pt idx="0">
                  <c:v>1559926</c:v>
                </c:pt>
                <c:pt idx="1">
                  <c:v>9763219</c:v>
                </c:pt>
                <c:pt idx="2">
                  <c:v>1296885</c:v>
                </c:pt>
              </c:numCache>
            </c:numRef>
          </c:val>
        </c:ser>
        <c:ser>
          <c:idx val="1"/>
          <c:order val="1"/>
          <c:tx>
            <c:strRef>
              <c:f>'[PLA Graphs 2.xlsx]Imp'!$D$1</c:f>
              <c:strCache>
                <c:ptCount val="1"/>
                <c:pt idx="0">
                  <c:v>Q4 2014</c:v>
                </c:pt>
              </c:strCache>
            </c:strRef>
          </c:tx>
          <c:invertIfNegative val="0"/>
          <c:cat>
            <c:strRef>
              <c:f>'[PLA Graphs 2.xlsx]Imp'!$A$2:$B$4</c:f>
              <c:strCache>
                <c:ptCount val="3"/>
                <c:pt idx="0">
                  <c:v>Mobile</c:v>
                </c:pt>
                <c:pt idx="1">
                  <c:v>Computer</c:v>
                </c:pt>
                <c:pt idx="2">
                  <c:v>Tablet</c:v>
                </c:pt>
              </c:strCache>
            </c:strRef>
          </c:cat>
          <c:val>
            <c:numRef>
              <c:f>'[PLA Graphs 2.xlsx]Imp'!$D$2:$D$4</c:f>
              <c:numCache>
                <c:formatCode>General</c:formatCode>
                <c:ptCount val="3"/>
                <c:pt idx="0">
                  <c:v>11229661</c:v>
                </c:pt>
                <c:pt idx="1">
                  <c:v>25940177</c:v>
                </c:pt>
                <c:pt idx="2">
                  <c:v>7729190</c:v>
                </c:pt>
              </c:numCache>
            </c:numRef>
          </c:val>
        </c:ser>
        <c:dLbls>
          <c:showLegendKey val="0"/>
          <c:showVal val="0"/>
          <c:showCatName val="0"/>
          <c:showSerName val="0"/>
          <c:showPercent val="0"/>
          <c:showBubbleSize val="0"/>
        </c:dLbls>
        <c:gapWidth val="150"/>
        <c:axId val="80250752"/>
        <c:axId val="80252288"/>
      </c:barChart>
      <c:catAx>
        <c:axId val="80250752"/>
        <c:scaling>
          <c:orientation val="minMax"/>
        </c:scaling>
        <c:delete val="0"/>
        <c:axPos val="b"/>
        <c:numFmt formatCode="General" sourceLinked="0"/>
        <c:majorTickMark val="none"/>
        <c:minorTickMark val="none"/>
        <c:tickLblPos val="nextTo"/>
        <c:crossAx val="80252288"/>
        <c:crosses val="autoZero"/>
        <c:auto val="1"/>
        <c:lblAlgn val="ctr"/>
        <c:lblOffset val="100"/>
        <c:noMultiLvlLbl val="0"/>
      </c:catAx>
      <c:valAx>
        <c:axId val="80252288"/>
        <c:scaling>
          <c:orientation val="minMax"/>
        </c:scaling>
        <c:delete val="0"/>
        <c:axPos val="l"/>
        <c:majorGridlines/>
        <c:numFmt formatCode="#,##0" sourceLinked="0"/>
        <c:majorTickMark val="none"/>
        <c:minorTickMark val="none"/>
        <c:tickLblPos val="nextTo"/>
        <c:crossAx val="802507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Clicks</a:t>
            </a:r>
          </a:p>
        </c:rich>
      </c:tx>
      <c:layout/>
      <c:overlay val="0"/>
    </c:title>
    <c:autoTitleDeleted val="0"/>
    <c:plotArea>
      <c:layout/>
      <c:barChart>
        <c:barDir val="col"/>
        <c:grouping val="clustered"/>
        <c:varyColors val="0"/>
        <c:ser>
          <c:idx val="0"/>
          <c:order val="0"/>
          <c:tx>
            <c:strRef>
              <c:f>'[PLA Graphs 2.xlsx]Clicks'!$C$1</c:f>
              <c:strCache>
                <c:ptCount val="1"/>
                <c:pt idx="0">
                  <c:v>Q4 2013</c:v>
                </c:pt>
              </c:strCache>
            </c:strRef>
          </c:tx>
          <c:invertIfNegative val="0"/>
          <c:cat>
            <c:strRef>
              <c:f>'[PLA Graphs 2.xlsx]Clicks'!$A$2:$B$4</c:f>
              <c:strCache>
                <c:ptCount val="3"/>
                <c:pt idx="0">
                  <c:v>Mobile</c:v>
                </c:pt>
                <c:pt idx="1">
                  <c:v>Computer</c:v>
                </c:pt>
                <c:pt idx="2">
                  <c:v>Tablet</c:v>
                </c:pt>
              </c:strCache>
            </c:strRef>
          </c:cat>
          <c:val>
            <c:numRef>
              <c:f>'[PLA Graphs 2.xlsx]Clicks'!$C$2:$C$4</c:f>
              <c:numCache>
                <c:formatCode>General</c:formatCode>
                <c:ptCount val="3"/>
                <c:pt idx="0">
                  <c:v>49942</c:v>
                </c:pt>
                <c:pt idx="1">
                  <c:v>196416</c:v>
                </c:pt>
                <c:pt idx="2">
                  <c:v>24543</c:v>
                </c:pt>
              </c:numCache>
            </c:numRef>
          </c:val>
        </c:ser>
        <c:ser>
          <c:idx val="1"/>
          <c:order val="1"/>
          <c:tx>
            <c:strRef>
              <c:f>'[PLA Graphs 2.xlsx]Clicks'!$D$1</c:f>
              <c:strCache>
                <c:ptCount val="1"/>
                <c:pt idx="0">
                  <c:v>Q4 2014</c:v>
                </c:pt>
              </c:strCache>
            </c:strRef>
          </c:tx>
          <c:invertIfNegative val="0"/>
          <c:cat>
            <c:strRef>
              <c:f>'[PLA Graphs 2.xlsx]Clicks'!$A$2:$B$4</c:f>
              <c:strCache>
                <c:ptCount val="3"/>
                <c:pt idx="0">
                  <c:v>Mobile</c:v>
                </c:pt>
                <c:pt idx="1">
                  <c:v>Computer</c:v>
                </c:pt>
                <c:pt idx="2">
                  <c:v>Tablet</c:v>
                </c:pt>
              </c:strCache>
            </c:strRef>
          </c:cat>
          <c:val>
            <c:numRef>
              <c:f>'[PLA Graphs 2.xlsx]Clicks'!$D$2:$D$4</c:f>
              <c:numCache>
                <c:formatCode>General</c:formatCode>
                <c:ptCount val="3"/>
                <c:pt idx="0">
                  <c:v>206358</c:v>
                </c:pt>
                <c:pt idx="1">
                  <c:v>335882</c:v>
                </c:pt>
                <c:pt idx="2">
                  <c:v>78345</c:v>
                </c:pt>
              </c:numCache>
            </c:numRef>
          </c:val>
        </c:ser>
        <c:dLbls>
          <c:showLegendKey val="0"/>
          <c:showVal val="0"/>
          <c:showCatName val="0"/>
          <c:showSerName val="0"/>
          <c:showPercent val="0"/>
          <c:showBubbleSize val="0"/>
        </c:dLbls>
        <c:gapWidth val="150"/>
        <c:axId val="44109184"/>
        <c:axId val="44115072"/>
      </c:barChart>
      <c:catAx>
        <c:axId val="44109184"/>
        <c:scaling>
          <c:orientation val="minMax"/>
        </c:scaling>
        <c:delete val="0"/>
        <c:axPos val="b"/>
        <c:numFmt formatCode="General" sourceLinked="0"/>
        <c:majorTickMark val="none"/>
        <c:minorTickMark val="none"/>
        <c:tickLblPos val="nextTo"/>
        <c:crossAx val="44115072"/>
        <c:crosses val="autoZero"/>
        <c:auto val="1"/>
        <c:lblAlgn val="ctr"/>
        <c:lblOffset val="100"/>
        <c:noMultiLvlLbl val="0"/>
      </c:catAx>
      <c:valAx>
        <c:axId val="44115072"/>
        <c:scaling>
          <c:orientation val="minMax"/>
        </c:scaling>
        <c:delete val="0"/>
        <c:axPos val="l"/>
        <c:majorGridlines/>
        <c:numFmt formatCode="#,##0" sourceLinked="0"/>
        <c:majorTickMark val="none"/>
        <c:minorTickMark val="none"/>
        <c:tickLblPos val="nextTo"/>
        <c:crossAx val="441091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CTR</a:t>
            </a:r>
          </a:p>
        </c:rich>
      </c:tx>
      <c:layout>
        <c:manualLayout>
          <c:xMode val="edge"/>
          <c:yMode val="edge"/>
          <c:x val="0.36515135608048999"/>
          <c:y val="6.0185185185185203E-2"/>
        </c:manualLayout>
      </c:layout>
      <c:overlay val="0"/>
    </c:title>
    <c:autoTitleDeleted val="0"/>
    <c:plotArea>
      <c:layout/>
      <c:barChart>
        <c:barDir val="col"/>
        <c:grouping val="clustered"/>
        <c:varyColors val="0"/>
        <c:ser>
          <c:idx val="0"/>
          <c:order val="0"/>
          <c:tx>
            <c:strRef>
              <c:f>'[PLA Graphs 2.xlsx]CTR'!$C$1</c:f>
              <c:strCache>
                <c:ptCount val="1"/>
                <c:pt idx="0">
                  <c:v>Q4 2013</c:v>
                </c:pt>
              </c:strCache>
            </c:strRef>
          </c:tx>
          <c:invertIfNegative val="0"/>
          <c:cat>
            <c:strRef>
              <c:f>'[PLA Graphs 2.xlsx]CTR'!$A$2:$B$4</c:f>
              <c:strCache>
                <c:ptCount val="3"/>
                <c:pt idx="0">
                  <c:v>Mobile</c:v>
                </c:pt>
                <c:pt idx="1">
                  <c:v>Computer</c:v>
                </c:pt>
                <c:pt idx="2">
                  <c:v>Tablet</c:v>
                </c:pt>
              </c:strCache>
            </c:strRef>
          </c:cat>
          <c:val>
            <c:numRef>
              <c:f>'[PLA Graphs 2.xlsx]CTR'!$C$2:$C$4</c:f>
              <c:numCache>
                <c:formatCode>0.00%</c:formatCode>
                <c:ptCount val="3"/>
                <c:pt idx="0">
                  <c:v>3.2015621253828709E-2</c:v>
                </c:pt>
                <c:pt idx="1">
                  <c:v>2.0117954949079808E-2</c:v>
                </c:pt>
                <c:pt idx="2">
                  <c:v>1.892457696711736E-2</c:v>
                </c:pt>
              </c:numCache>
            </c:numRef>
          </c:val>
        </c:ser>
        <c:ser>
          <c:idx val="1"/>
          <c:order val="1"/>
          <c:tx>
            <c:strRef>
              <c:f>'[PLA Graphs 2.xlsx]CTR'!$D$1</c:f>
              <c:strCache>
                <c:ptCount val="1"/>
                <c:pt idx="0">
                  <c:v>Q4 2014</c:v>
                </c:pt>
              </c:strCache>
            </c:strRef>
          </c:tx>
          <c:invertIfNegative val="0"/>
          <c:cat>
            <c:strRef>
              <c:f>'[PLA Graphs 2.xlsx]CTR'!$A$2:$B$4</c:f>
              <c:strCache>
                <c:ptCount val="3"/>
                <c:pt idx="0">
                  <c:v>Mobile</c:v>
                </c:pt>
                <c:pt idx="1">
                  <c:v>Computer</c:v>
                </c:pt>
                <c:pt idx="2">
                  <c:v>Tablet</c:v>
                </c:pt>
              </c:strCache>
            </c:strRef>
          </c:cat>
          <c:val>
            <c:numRef>
              <c:f>'[PLA Graphs 2.xlsx]CTR'!$D$2:$D$4</c:f>
              <c:numCache>
                <c:formatCode>0.00%</c:formatCode>
                <c:ptCount val="3"/>
                <c:pt idx="0">
                  <c:v>1.8376155789564797E-2</c:v>
                </c:pt>
                <c:pt idx="1">
                  <c:v>1.2948331077309149E-2</c:v>
                </c:pt>
                <c:pt idx="2">
                  <c:v>1.0136249723450969E-2</c:v>
                </c:pt>
              </c:numCache>
            </c:numRef>
          </c:val>
        </c:ser>
        <c:dLbls>
          <c:showLegendKey val="0"/>
          <c:showVal val="0"/>
          <c:showCatName val="0"/>
          <c:showSerName val="0"/>
          <c:showPercent val="0"/>
          <c:showBubbleSize val="0"/>
        </c:dLbls>
        <c:gapWidth val="150"/>
        <c:axId val="44136320"/>
        <c:axId val="44137856"/>
      </c:barChart>
      <c:catAx>
        <c:axId val="44136320"/>
        <c:scaling>
          <c:orientation val="minMax"/>
        </c:scaling>
        <c:delete val="0"/>
        <c:axPos val="b"/>
        <c:numFmt formatCode="General" sourceLinked="0"/>
        <c:majorTickMark val="none"/>
        <c:minorTickMark val="none"/>
        <c:tickLblPos val="nextTo"/>
        <c:crossAx val="44137856"/>
        <c:crosses val="autoZero"/>
        <c:auto val="1"/>
        <c:lblAlgn val="ctr"/>
        <c:lblOffset val="100"/>
        <c:noMultiLvlLbl val="0"/>
      </c:catAx>
      <c:valAx>
        <c:axId val="44137856"/>
        <c:scaling>
          <c:orientation val="minMax"/>
        </c:scaling>
        <c:delete val="0"/>
        <c:axPos val="l"/>
        <c:majorGridlines/>
        <c:numFmt formatCode="0.00%" sourceLinked="1"/>
        <c:majorTickMark val="none"/>
        <c:minorTickMark val="none"/>
        <c:tickLblPos val="nextTo"/>
        <c:crossAx val="4413632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CPC</a:t>
            </a:r>
          </a:p>
        </c:rich>
      </c:tx>
      <c:layout/>
      <c:overlay val="0"/>
    </c:title>
    <c:autoTitleDeleted val="0"/>
    <c:plotArea>
      <c:layout/>
      <c:barChart>
        <c:barDir val="col"/>
        <c:grouping val="clustered"/>
        <c:varyColors val="0"/>
        <c:ser>
          <c:idx val="0"/>
          <c:order val="0"/>
          <c:tx>
            <c:strRef>
              <c:f>'[PLA Graphs 2.xlsx]CPC'!$C$1</c:f>
              <c:strCache>
                <c:ptCount val="1"/>
                <c:pt idx="0">
                  <c:v>Q4 2013</c:v>
                </c:pt>
              </c:strCache>
            </c:strRef>
          </c:tx>
          <c:invertIfNegative val="0"/>
          <c:cat>
            <c:strRef>
              <c:f>'[PLA Graphs 2.xlsx]CPC'!$B$2:$B$4</c:f>
              <c:strCache>
                <c:ptCount val="3"/>
                <c:pt idx="0">
                  <c:v>Mobile</c:v>
                </c:pt>
                <c:pt idx="1">
                  <c:v>Computer</c:v>
                </c:pt>
                <c:pt idx="2">
                  <c:v>Tablet</c:v>
                </c:pt>
              </c:strCache>
            </c:strRef>
          </c:cat>
          <c:val>
            <c:numRef>
              <c:f>'[PLA Graphs 2.xlsx]CPC'!$C$2:$C$4</c:f>
              <c:numCache>
                <c:formatCode>_-"$"* #,##0.00_-;\-"$"* #,##0.00_-;_-"$"* "-"??_-;_-@_-</c:formatCode>
                <c:ptCount val="3"/>
                <c:pt idx="0" formatCode="_(&quot;$&quot;* #,##0.00_);_(&quot;$&quot;* \(#,##0.00\);_(&quot;$&quot;* &quot;-&quot;??_);_(@_)">
                  <c:v>0.82</c:v>
                </c:pt>
                <c:pt idx="1">
                  <c:v>1.0260400374714893</c:v>
                </c:pt>
                <c:pt idx="2" formatCode="&quot;$&quot;#,##0.00;[Red]\-&quot;$&quot;#,##0.00">
                  <c:v>1.5</c:v>
                </c:pt>
              </c:numCache>
            </c:numRef>
          </c:val>
        </c:ser>
        <c:ser>
          <c:idx val="1"/>
          <c:order val="1"/>
          <c:tx>
            <c:strRef>
              <c:f>'[PLA Graphs 2.xlsx]CPC'!$D$1</c:f>
              <c:strCache>
                <c:ptCount val="1"/>
                <c:pt idx="0">
                  <c:v>Q4 2014</c:v>
                </c:pt>
              </c:strCache>
            </c:strRef>
          </c:tx>
          <c:invertIfNegative val="0"/>
          <c:cat>
            <c:strRef>
              <c:f>'[PLA Graphs 2.xlsx]CPC'!$B$2:$B$4</c:f>
              <c:strCache>
                <c:ptCount val="3"/>
                <c:pt idx="0">
                  <c:v>Mobile</c:v>
                </c:pt>
                <c:pt idx="1">
                  <c:v>Computer</c:v>
                </c:pt>
                <c:pt idx="2">
                  <c:v>Tablet</c:v>
                </c:pt>
              </c:strCache>
            </c:strRef>
          </c:cat>
          <c:val>
            <c:numRef>
              <c:f>'[PLA Graphs 2.xlsx]CPC'!$D$2:$D$4</c:f>
              <c:numCache>
                <c:formatCode>_-"$"* #,##0.00_-;\-"$"* #,##0.00_-;_-"$"* "-"??_-;_-@_-</c:formatCode>
                <c:ptCount val="3"/>
                <c:pt idx="0">
                  <c:v>0.55995871252871221</c:v>
                </c:pt>
                <c:pt idx="1">
                  <c:v>1.0393156227484652</c:v>
                </c:pt>
                <c:pt idx="2">
                  <c:v>1.2501199821303211</c:v>
                </c:pt>
              </c:numCache>
            </c:numRef>
          </c:val>
        </c:ser>
        <c:dLbls>
          <c:showLegendKey val="0"/>
          <c:showVal val="0"/>
          <c:showCatName val="0"/>
          <c:showSerName val="0"/>
          <c:showPercent val="0"/>
          <c:showBubbleSize val="0"/>
        </c:dLbls>
        <c:gapWidth val="150"/>
        <c:axId val="44447616"/>
        <c:axId val="44449152"/>
      </c:barChart>
      <c:catAx>
        <c:axId val="44447616"/>
        <c:scaling>
          <c:orientation val="minMax"/>
        </c:scaling>
        <c:delete val="0"/>
        <c:axPos val="b"/>
        <c:numFmt formatCode="General" sourceLinked="0"/>
        <c:majorTickMark val="none"/>
        <c:minorTickMark val="none"/>
        <c:tickLblPos val="nextTo"/>
        <c:crossAx val="44449152"/>
        <c:crosses val="autoZero"/>
        <c:auto val="1"/>
        <c:lblAlgn val="ctr"/>
        <c:lblOffset val="100"/>
        <c:noMultiLvlLbl val="0"/>
      </c:catAx>
      <c:valAx>
        <c:axId val="44449152"/>
        <c:scaling>
          <c:orientation val="minMax"/>
        </c:scaling>
        <c:delete val="0"/>
        <c:axPos val="l"/>
        <c:majorGridlines/>
        <c:numFmt formatCode="_(&quot;$&quot;* #,##0.00_);_(&quot;$&quot;* \(#,##0.00\);_(&quot;$&quot;* &quot;-&quot;??_);_(@_)" sourceLinked="1"/>
        <c:majorTickMark val="none"/>
        <c:minorTickMark val="none"/>
        <c:tickLblPos val="nextTo"/>
        <c:crossAx val="4444761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Cost</a:t>
            </a:r>
          </a:p>
        </c:rich>
      </c:tx>
      <c:layout/>
      <c:overlay val="0"/>
    </c:title>
    <c:autoTitleDeleted val="0"/>
    <c:plotArea>
      <c:layout/>
      <c:barChart>
        <c:barDir val="col"/>
        <c:grouping val="clustered"/>
        <c:varyColors val="0"/>
        <c:ser>
          <c:idx val="0"/>
          <c:order val="0"/>
          <c:tx>
            <c:strRef>
              <c:f>'[PLA Graphs 2.xlsx]Cost'!$C$1</c:f>
              <c:strCache>
                <c:ptCount val="1"/>
                <c:pt idx="0">
                  <c:v>Q4 2013</c:v>
                </c:pt>
              </c:strCache>
            </c:strRef>
          </c:tx>
          <c:invertIfNegative val="0"/>
          <c:cat>
            <c:strRef>
              <c:f>'[PLA Graphs 2.xlsx]Cost'!$B$2:$B$4</c:f>
              <c:strCache>
                <c:ptCount val="3"/>
                <c:pt idx="0">
                  <c:v>Mobile</c:v>
                </c:pt>
                <c:pt idx="1">
                  <c:v>Computer</c:v>
                </c:pt>
                <c:pt idx="2">
                  <c:v>Tablet</c:v>
                </c:pt>
              </c:strCache>
            </c:strRef>
          </c:cat>
          <c:val>
            <c:numRef>
              <c:f>'[PLA Graphs 2.xlsx]Cost'!$C$2:$C$4</c:f>
              <c:numCache>
                <c:formatCode>_-"$"* #,##0.00_-;\-"$"* #,##0.00_-;_-"$"* "-"??_-;_-@_-</c:formatCode>
                <c:ptCount val="3"/>
                <c:pt idx="0">
                  <c:v>40936.029999999977</c:v>
                </c:pt>
                <c:pt idx="1">
                  <c:v>201530.68000000002</c:v>
                </c:pt>
                <c:pt idx="2">
                  <c:v>36910.679999999993</c:v>
                </c:pt>
              </c:numCache>
            </c:numRef>
          </c:val>
        </c:ser>
        <c:ser>
          <c:idx val="1"/>
          <c:order val="1"/>
          <c:tx>
            <c:strRef>
              <c:f>'[PLA Graphs 2.xlsx]Cost'!$D$1</c:f>
              <c:strCache>
                <c:ptCount val="1"/>
                <c:pt idx="0">
                  <c:v>Q4 2014</c:v>
                </c:pt>
              </c:strCache>
            </c:strRef>
          </c:tx>
          <c:invertIfNegative val="0"/>
          <c:cat>
            <c:strRef>
              <c:f>'[PLA Graphs 2.xlsx]Cost'!$B$2:$B$4</c:f>
              <c:strCache>
                <c:ptCount val="3"/>
                <c:pt idx="0">
                  <c:v>Mobile</c:v>
                </c:pt>
                <c:pt idx="1">
                  <c:v>Computer</c:v>
                </c:pt>
                <c:pt idx="2">
                  <c:v>Tablet</c:v>
                </c:pt>
              </c:strCache>
            </c:strRef>
          </c:cat>
          <c:val>
            <c:numRef>
              <c:f>'[PLA Graphs 2.xlsx]Cost'!$D$2:$D$4</c:f>
              <c:numCache>
                <c:formatCode>General</c:formatCode>
                <c:ptCount val="3"/>
                <c:pt idx="0">
                  <c:v>115551.96</c:v>
                </c:pt>
                <c:pt idx="1">
                  <c:v>349087.41</c:v>
                </c:pt>
                <c:pt idx="2">
                  <c:v>97940.65</c:v>
                </c:pt>
              </c:numCache>
            </c:numRef>
          </c:val>
        </c:ser>
        <c:dLbls>
          <c:showLegendKey val="0"/>
          <c:showVal val="0"/>
          <c:showCatName val="0"/>
          <c:showSerName val="0"/>
          <c:showPercent val="0"/>
          <c:showBubbleSize val="0"/>
        </c:dLbls>
        <c:gapWidth val="150"/>
        <c:axId val="44468480"/>
        <c:axId val="44486656"/>
      </c:barChart>
      <c:catAx>
        <c:axId val="44468480"/>
        <c:scaling>
          <c:orientation val="minMax"/>
        </c:scaling>
        <c:delete val="0"/>
        <c:axPos val="b"/>
        <c:numFmt formatCode="General" sourceLinked="0"/>
        <c:majorTickMark val="none"/>
        <c:minorTickMark val="none"/>
        <c:tickLblPos val="nextTo"/>
        <c:crossAx val="44486656"/>
        <c:crosses val="autoZero"/>
        <c:auto val="1"/>
        <c:lblAlgn val="ctr"/>
        <c:lblOffset val="100"/>
        <c:noMultiLvlLbl val="0"/>
      </c:catAx>
      <c:valAx>
        <c:axId val="44486656"/>
        <c:scaling>
          <c:orientation val="minMax"/>
        </c:scaling>
        <c:delete val="0"/>
        <c:axPos val="l"/>
        <c:majorGridlines/>
        <c:numFmt formatCode="_-&quot;$&quot;* #,##0.00_-;\-&quot;$&quot;* #,##0.00_-;_-&quot;$&quot;* &quot;-&quot;??_-;_-@_-" sourceLinked="1"/>
        <c:majorTickMark val="none"/>
        <c:minorTickMark val="none"/>
        <c:tickLblPos val="nextTo"/>
        <c:crossAx val="444684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Revenue</a:t>
            </a:r>
          </a:p>
        </c:rich>
      </c:tx>
      <c:layout/>
      <c:overlay val="0"/>
    </c:title>
    <c:autoTitleDeleted val="0"/>
    <c:plotArea>
      <c:layout/>
      <c:barChart>
        <c:barDir val="col"/>
        <c:grouping val="clustered"/>
        <c:varyColors val="0"/>
        <c:ser>
          <c:idx val="0"/>
          <c:order val="0"/>
          <c:tx>
            <c:strRef>
              <c:f>'[PLA Graphs 2.xlsx]REV'!$C$1</c:f>
              <c:strCache>
                <c:ptCount val="1"/>
                <c:pt idx="0">
                  <c:v>Q4 2013</c:v>
                </c:pt>
              </c:strCache>
            </c:strRef>
          </c:tx>
          <c:invertIfNegative val="0"/>
          <c:cat>
            <c:strRef>
              <c:f>'[PLA Graphs 2.xlsx]REV'!$B$2:$B$4</c:f>
              <c:strCache>
                <c:ptCount val="3"/>
                <c:pt idx="0">
                  <c:v>Mobile</c:v>
                </c:pt>
                <c:pt idx="1">
                  <c:v>Computer</c:v>
                </c:pt>
                <c:pt idx="2">
                  <c:v>Tablet</c:v>
                </c:pt>
              </c:strCache>
            </c:strRef>
          </c:cat>
          <c:val>
            <c:numRef>
              <c:f>'[PLA Graphs 2.xlsx]REV'!$C$2:$C$4</c:f>
              <c:numCache>
                <c:formatCode>General</c:formatCode>
                <c:ptCount val="3"/>
                <c:pt idx="0">
                  <c:v>9483.02</c:v>
                </c:pt>
                <c:pt idx="1">
                  <c:v>340798.67000000004</c:v>
                </c:pt>
                <c:pt idx="2">
                  <c:v>19791.23</c:v>
                </c:pt>
              </c:numCache>
            </c:numRef>
          </c:val>
        </c:ser>
        <c:ser>
          <c:idx val="1"/>
          <c:order val="1"/>
          <c:tx>
            <c:strRef>
              <c:f>'[PLA Graphs 2.xlsx]REV'!$D$1</c:f>
              <c:strCache>
                <c:ptCount val="1"/>
                <c:pt idx="0">
                  <c:v>Q4 2014</c:v>
                </c:pt>
              </c:strCache>
            </c:strRef>
          </c:tx>
          <c:invertIfNegative val="0"/>
          <c:cat>
            <c:strRef>
              <c:f>'[PLA Graphs 2.xlsx]REV'!$B$2:$B$4</c:f>
              <c:strCache>
                <c:ptCount val="3"/>
                <c:pt idx="0">
                  <c:v>Mobile</c:v>
                </c:pt>
                <c:pt idx="1">
                  <c:v>Computer</c:v>
                </c:pt>
                <c:pt idx="2">
                  <c:v>Tablet</c:v>
                </c:pt>
              </c:strCache>
            </c:strRef>
          </c:cat>
          <c:val>
            <c:numRef>
              <c:f>'[PLA Graphs 2.xlsx]REV'!$D$2:$D$4</c:f>
              <c:numCache>
                <c:formatCode>General</c:formatCode>
                <c:ptCount val="3"/>
                <c:pt idx="0">
                  <c:v>170119.94</c:v>
                </c:pt>
                <c:pt idx="1">
                  <c:v>1104047.08</c:v>
                </c:pt>
                <c:pt idx="2">
                  <c:v>137124.79</c:v>
                </c:pt>
              </c:numCache>
            </c:numRef>
          </c:val>
        </c:ser>
        <c:dLbls>
          <c:showLegendKey val="0"/>
          <c:showVal val="0"/>
          <c:showCatName val="0"/>
          <c:showSerName val="0"/>
          <c:showPercent val="0"/>
          <c:showBubbleSize val="0"/>
        </c:dLbls>
        <c:gapWidth val="150"/>
        <c:axId val="44192512"/>
        <c:axId val="44194048"/>
      </c:barChart>
      <c:catAx>
        <c:axId val="44192512"/>
        <c:scaling>
          <c:orientation val="minMax"/>
        </c:scaling>
        <c:delete val="0"/>
        <c:axPos val="b"/>
        <c:numFmt formatCode="General" sourceLinked="0"/>
        <c:majorTickMark val="none"/>
        <c:minorTickMark val="none"/>
        <c:tickLblPos val="nextTo"/>
        <c:crossAx val="44194048"/>
        <c:crosses val="autoZero"/>
        <c:auto val="1"/>
        <c:lblAlgn val="ctr"/>
        <c:lblOffset val="100"/>
        <c:noMultiLvlLbl val="0"/>
      </c:catAx>
      <c:valAx>
        <c:axId val="44194048"/>
        <c:scaling>
          <c:orientation val="minMax"/>
        </c:scaling>
        <c:delete val="0"/>
        <c:axPos val="l"/>
        <c:majorGridlines/>
        <c:numFmt formatCode="General" sourceLinked="1"/>
        <c:majorTickMark val="none"/>
        <c:minorTickMark val="none"/>
        <c:tickLblPos val="nextTo"/>
        <c:crossAx val="441925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Conv</a:t>
            </a:r>
            <a:r>
              <a:rPr lang="en-US" baseline="0"/>
              <a:t>ersion Rate</a:t>
            </a:r>
            <a:endParaRPr lang="en-US"/>
          </a:p>
        </c:rich>
      </c:tx>
      <c:layout/>
      <c:overlay val="0"/>
    </c:title>
    <c:autoTitleDeleted val="0"/>
    <c:plotArea>
      <c:layout/>
      <c:barChart>
        <c:barDir val="col"/>
        <c:grouping val="clustered"/>
        <c:varyColors val="0"/>
        <c:ser>
          <c:idx val="0"/>
          <c:order val="0"/>
          <c:tx>
            <c:strRef>
              <c:f>'[PLA Graphs 2.xlsx]Conv Rate'!$C$1</c:f>
              <c:strCache>
                <c:ptCount val="1"/>
                <c:pt idx="0">
                  <c:v>Q4 2013</c:v>
                </c:pt>
              </c:strCache>
            </c:strRef>
          </c:tx>
          <c:invertIfNegative val="0"/>
          <c:cat>
            <c:strRef>
              <c:f>'[PLA Graphs 2.xlsx]Conv Rate'!$B$2:$B$4</c:f>
              <c:strCache>
                <c:ptCount val="3"/>
                <c:pt idx="0">
                  <c:v>Mobile</c:v>
                </c:pt>
                <c:pt idx="1">
                  <c:v>Computer</c:v>
                </c:pt>
                <c:pt idx="2">
                  <c:v>Tablet</c:v>
                </c:pt>
              </c:strCache>
            </c:strRef>
          </c:cat>
          <c:val>
            <c:numRef>
              <c:f>'[PLA Graphs 2.xlsx]Conv Rate'!$C$2:$C$4</c:f>
              <c:numCache>
                <c:formatCode>0.00%</c:formatCode>
                <c:ptCount val="3"/>
                <c:pt idx="0">
                  <c:v>6.6477113451603861E-3</c:v>
                </c:pt>
                <c:pt idx="1">
                  <c:v>2.8190167807103293E-2</c:v>
                </c:pt>
                <c:pt idx="2">
                  <c:v>1.841665648046286E-2</c:v>
                </c:pt>
              </c:numCache>
            </c:numRef>
          </c:val>
        </c:ser>
        <c:ser>
          <c:idx val="1"/>
          <c:order val="1"/>
          <c:tx>
            <c:strRef>
              <c:f>'[PLA Graphs 2.xlsx]Conv Rate'!$D$1</c:f>
              <c:strCache>
                <c:ptCount val="1"/>
                <c:pt idx="0">
                  <c:v>Q4 2014</c:v>
                </c:pt>
              </c:strCache>
            </c:strRef>
          </c:tx>
          <c:invertIfNegative val="0"/>
          <c:cat>
            <c:strRef>
              <c:f>'[PLA Graphs 2.xlsx]Conv Rate'!$B$2:$B$4</c:f>
              <c:strCache>
                <c:ptCount val="3"/>
                <c:pt idx="0">
                  <c:v>Mobile</c:v>
                </c:pt>
                <c:pt idx="1">
                  <c:v>Computer</c:v>
                </c:pt>
                <c:pt idx="2">
                  <c:v>Tablet</c:v>
                </c:pt>
              </c:strCache>
            </c:strRef>
          </c:cat>
          <c:val>
            <c:numRef>
              <c:f>'[PLA Graphs 2.xlsx]Conv Rate'!$D$2:$D$4</c:f>
              <c:numCache>
                <c:formatCode>General</c:formatCode>
                <c:ptCount val="3"/>
                <c:pt idx="0">
                  <c:v>1.5531260999999999E-2</c:v>
                </c:pt>
                <c:pt idx="1">
                  <c:v>4.6269225999999997E-2</c:v>
                </c:pt>
                <c:pt idx="2">
                  <c:v>2.7238496000000001E-2</c:v>
                </c:pt>
              </c:numCache>
            </c:numRef>
          </c:val>
        </c:ser>
        <c:dLbls>
          <c:showLegendKey val="0"/>
          <c:showVal val="0"/>
          <c:showCatName val="0"/>
          <c:showSerName val="0"/>
          <c:showPercent val="0"/>
          <c:showBubbleSize val="0"/>
        </c:dLbls>
        <c:gapWidth val="150"/>
        <c:axId val="44212992"/>
        <c:axId val="44214528"/>
      </c:barChart>
      <c:catAx>
        <c:axId val="44212992"/>
        <c:scaling>
          <c:orientation val="minMax"/>
        </c:scaling>
        <c:delete val="0"/>
        <c:axPos val="b"/>
        <c:numFmt formatCode="General" sourceLinked="0"/>
        <c:majorTickMark val="none"/>
        <c:minorTickMark val="none"/>
        <c:tickLblPos val="nextTo"/>
        <c:crossAx val="44214528"/>
        <c:crosses val="autoZero"/>
        <c:auto val="1"/>
        <c:lblAlgn val="ctr"/>
        <c:lblOffset val="100"/>
        <c:noMultiLvlLbl val="0"/>
      </c:catAx>
      <c:valAx>
        <c:axId val="44214528"/>
        <c:scaling>
          <c:orientation val="minMax"/>
        </c:scaling>
        <c:delete val="0"/>
        <c:axPos val="l"/>
        <c:majorGridlines/>
        <c:numFmt formatCode="0.00%" sourceLinked="1"/>
        <c:majorTickMark val="none"/>
        <c:minorTickMark val="none"/>
        <c:tickLblPos val="nextTo"/>
        <c:crossAx val="442129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ROAS</a:t>
            </a:r>
          </a:p>
        </c:rich>
      </c:tx>
      <c:layout/>
      <c:overlay val="0"/>
    </c:title>
    <c:autoTitleDeleted val="0"/>
    <c:plotArea>
      <c:layout/>
      <c:barChart>
        <c:barDir val="col"/>
        <c:grouping val="clustered"/>
        <c:varyColors val="0"/>
        <c:ser>
          <c:idx val="0"/>
          <c:order val="0"/>
          <c:tx>
            <c:strRef>
              <c:f>'[PLA Graphs 2.xlsx]ROAS'!$C$1</c:f>
              <c:strCache>
                <c:ptCount val="1"/>
                <c:pt idx="0">
                  <c:v>Q4 2013</c:v>
                </c:pt>
              </c:strCache>
            </c:strRef>
          </c:tx>
          <c:invertIfNegative val="0"/>
          <c:cat>
            <c:strRef>
              <c:f>'[PLA Graphs 2.xlsx]ROAS'!$B$2:$B$4</c:f>
              <c:strCache>
                <c:ptCount val="3"/>
                <c:pt idx="0">
                  <c:v>Mobile</c:v>
                </c:pt>
                <c:pt idx="1">
                  <c:v>Computer</c:v>
                </c:pt>
                <c:pt idx="2">
                  <c:v>Tablet</c:v>
                </c:pt>
              </c:strCache>
            </c:strRef>
          </c:cat>
          <c:val>
            <c:numRef>
              <c:f>'[PLA Graphs 2.xlsx]ROAS'!$C$2:$C$4</c:f>
              <c:numCache>
                <c:formatCode>0.00</c:formatCode>
                <c:ptCount val="3"/>
                <c:pt idx="0">
                  <c:v>0.23165460842196975</c:v>
                </c:pt>
                <c:pt idx="1">
                  <c:v>1.6910510598187829</c:v>
                </c:pt>
                <c:pt idx="2">
                  <c:v>0.53619250580048927</c:v>
                </c:pt>
              </c:numCache>
            </c:numRef>
          </c:val>
        </c:ser>
        <c:ser>
          <c:idx val="1"/>
          <c:order val="1"/>
          <c:tx>
            <c:strRef>
              <c:f>'[PLA Graphs 2.xlsx]ROAS'!$D$1</c:f>
              <c:strCache>
                <c:ptCount val="1"/>
                <c:pt idx="0">
                  <c:v>Q4 2014</c:v>
                </c:pt>
              </c:strCache>
            </c:strRef>
          </c:tx>
          <c:invertIfNegative val="0"/>
          <c:cat>
            <c:strRef>
              <c:f>'[PLA Graphs 2.xlsx]ROAS'!$B$2:$B$4</c:f>
              <c:strCache>
                <c:ptCount val="3"/>
                <c:pt idx="0">
                  <c:v>Mobile</c:v>
                </c:pt>
                <c:pt idx="1">
                  <c:v>Computer</c:v>
                </c:pt>
                <c:pt idx="2">
                  <c:v>Tablet</c:v>
                </c:pt>
              </c:strCache>
            </c:strRef>
          </c:cat>
          <c:val>
            <c:numRef>
              <c:f>'[PLA Graphs 2.xlsx]ROAS'!$D$2:$D$4</c:f>
              <c:numCache>
                <c:formatCode>General</c:formatCode>
                <c:ptCount val="3"/>
                <c:pt idx="0">
                  <c:v>1.472237598</c:v>
                </c:pt>
                <c:pt idx="1">
                  <c:v>3.1626665649999999</c:v>
                </c:pt>
                <c:pt idx="2">
                  <c:v>1.4000804570000001</c:v>
                </c:pt>
              </c:numCache>
            </c:numRef>
          </c:val>
        </c:ser>
        <c:dLbls>
          <c:showLegendKey val="0"/>
          <c:showVal val="0"/>
          <c:showCatName val="0"/>
          <c:showSerName val="0"/>
          <c:showPercent val="0"/>
          <c:showBubbleSize val="0"/>
        </c:dLbls>
        <c:gapWidth val="150"/>
        <c:axId val="44265856"/>
        <c:axId val="44267392"/>
      </c:barChart>
      <c:catAx>
        <c:axId val="44265856"/>
        <c:scaling>
          <c:orientation val="minMax"/>
        </c:scaling>
        <c:delete val="0"/>
        <c:axPos val="b"/>
        <c:numFmt formatCode="General" sourceLinked="0"/>
        <c:majorTickMark val="none"/>
        <c:minorTickMark val="none"/>
        <c:tickLblPos val="nextTo"/>
        <c:crossAx val="44267392"/>
        <c:crosses val="autoZero"/>
        <c:auto val="1"/>
        <c:lblAlgn val="ctr"/>
        <c:lblOffset val="100"/>
        <c:noMultiLvlLbl val="0"/>
      </c:catAx>
      <c:valAx>
        <c:axId val="44267392"/>
        <c:scaling>
          <c:orientation val="minMax"/>
        </c:scaling>
        <c:delete val="0"/>
        <c:axPos val="l"/>
        <c:majorGridlines/>
        <c:numFmt formatCode="0.00" sourceLinked="1"/>
        <c:majorTickMark val="none"/>
        <c:minorTickMark val="none"/>
        <c:tickLblPos val="nextTo"/>
        <c:crossAx val="44265856"/>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8153400" y="49911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2" name="Title 1"/>
          <p:cNvSpPr>
            <a:spLocks noGrp="1"/>
          </p:cNvSpPr>
          <p:nvPr>
            <p:ph type="ctrTitle"/>
          </p:nvPr>
        </p:nvSpPr>
        <p:spPr>
          <a:xfrm>
            <a:off x="4653593" y="509297"/>
            <a:ext cx="4490405" cy="1102519"/>
          </a:xfrm>
          <a:prstGeom prst="rect">
            <a:avLst/>
          </a:prstGeom>
        </p:spPr>
        <p:txBody>
          <a:bodyPr/>
          <a:lstStyle>
            <a:lvl1pPr algn="l">
              <a:defRPr sz="4000" b="0" i="0">
                <a:solidFill>
                  <a:schemeClr val="bg1"/>
                </a:solidFill>
                <a:latin typeface="DINOT-Medium"/>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646590" y="1622214"/>
            <a:ext cx="4497408" cy="1314450"/>
          </a:xfrm>
          <a:prstGeom prst="rect">
            <a:avLst/>
          </a:prstGeom>
        </p:spPr>
        <p:txBody>
          <a:bodyPr/>
          <a:lstStyle>
            <a:lvl1pPr marL="0" indent="0" algn="l">
              <a:buNone/>
              <a:defRPr sz="2400" b="0" i="0">
                <a:solidFill>
                  <a:schemeClr val="bg1"/>
                </a:solidFill>
                <a:latin typeface="DIN O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a:xfrm>
            <a:off x="7770813" y="4868863"/>
            <a:ext cx="1373187" cy="274637"/>
          </a:xfrm>
          <a:prstGeom prst="rect">
            <a:avLst/>
          </a:prstGeom>
        </p:spPr>
        <p:txBody>
          <a:bodyPr/>
          <a:lstStyle>
            <a:lvl1pPr fontAlgn="auto">
              <a:spcBef>
                <a:spcPts val="0"/>
              </a:spcBef>
              <a:spcAft>
                <a:spcPts val="0"/>
              </a:spcAft>
              <a:defRPr sz="1000" dirty="0" smtClean="0">
                <a:solidFill>
                  <a:schemeClr val="bg1"/>
                </a:solidFill>
                <a:latin typeface="DIN Light"/>
                <a:ea typeface="+mn-ea"/>
                <a:cs typeface="+mn-cs"/>
              </a:defRPr>
            </a:lvl1pPr>
          </a:lstStyle>
          <a:p>
            <a:pPr>
              <a:defRPr/>
            </a:pPr>
            <a:r>
              <a:rPr lang="en-US"/>
              <a:t>September 16, 2014</a:t>
            </a:r>
          </a:p>
        </p:txBody>
      </p:sp>
    </p:spTree>
    <p:extLst>
      <p:ext uri="{BB962C8B-B14F-4D97-AF65-F5344CB8AC3E}">
        <p14:creationId xmlns:p14="http://schemas.microsoft.com/office/powerpoint/2010/main" val="222374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106363" y="4876800"/>
            <a:ext cx="7397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1000">
                <a:solidFill>
                  <a:srgbClr val="F3B122"/>
                </a:solidFill>
                <a:latin typeface="DINOT-Medium" charset="0"/>
                <a:cs typeface="DINOT-Medium" charset="0"/>
              </a:rPr>
              <a:t>3Q</a:t>
            </a:r>
            <a:r>
              <a:rPr lang="en-US" sz="1000">
                <a:solidFill>
                  <a:srgbClr val="3F7479"/>
                </a:solidFill>
                <a:latin typeface="DINOT-Medium" charset="0"/>
                <a:cs typeface="DINOT-Medium" charset="0"/>
              </a:rPr>
              <a:t> Digital</a:t>
            </a:r>
          </a:p>
        </p:txBody>
      </p:sp>
      <p:sp>
        <p:nvSpPr>
          <p:cNvPr id="12" name="Date Placeholder 3"/>
          <p:cNvSpPr>
            <a:spLocks noGrp="1"/>
          </p:cNvSpPr>
          <p:nvPr>
            <p:ph type="dt" sz="half" idx="10"/>
          </p:nvPr>
        </p:nvSpPr>
        <p:spPr>
          <a:xfrm>
            <a:off x="7770813" y="4868863"/>
            <a:ext cx="1373187" cy="274637"/>
          </a:xfrm>
          <a:prstGeom prst="rect">
            <a:avLst/>
          </a:prstGeom>
        </p:spPr>
        <p:txBody>
          <a:bodyPr/>
          <a:lstStyle>
            <a:lvl1pPr fontAlgn="auto">
              <a:spcBef>
                <a:spcPts val="0"/>
              </a:spcBef>
              <a:spcAft>
                <a:spcPts val="0"/>
              </a:spcAft>
              <a:defRPr sz="1000" dirty="0" smtClean="0">
                <a:solidFill>
                  <a:schemeClr val="bg1"/>
                </a:solidFill>
                <a:latin typeface="DIN Light"/>
                <a:ea typeface="+mn-ea"/>
                <a:cs typeface="+mn-cs"/>
              </a:defRPr>
            </a:lvl1pPr>
          </a:lstStyle>
          <a:p>
            <a:pPr>
              <a:defRPr/>
            </a:pPr>
            <a:r>
              <a:rPr lang="en-US"/>
              <a:t>September 16, 2014</a:t>
            </a:r>
          </a:p>
        </p:txBody>
      </p:sp>
      <p:sp>
        <p:nvSpPr>
          <p:cNvPr id="17" name="Text Placeholder 16"/>
          <p:cNvSpPr>
            <a:spLocks noGrp="1"/>
          </p:cNvSpPr>
          <p:nvPr>
            <p:ph type="body" sz="quarter" idx="11" hasCustomPrompt="1"/>
          </p:nvPr>
        </p:nvSpPr>
        <p:spPr>
          <a:xfrm>
            <a:off x="564765" y="0"/>
            <a:ext cx="7206047" cy="486606"/>
          </a:xfrm>
          <a:prstGeom prst="rect">
            <a:avLst/>
          </a:prstGeom>
        </p:spPr>
        <p:txBody>
          <a:bodyPr vert="horz"/>
          <a:lstStyle>
            <a:lvl1pPr marL="0" indent="0">
              <a:buNone/>
              <a:defRPr sz="2800" baseline="0">
                <a:latin typeface="DINOT-Medium"/>
              </a:defRPr>
            </a:lvl1pPr>
          </a:lstStyle>
          <a:p>
            <a:pPr lvl="0"/>
            <a:r>
              <a:rPr lang="en-US" dirty="0" smtClean="0"/>
              <a:t>Subject Topic Header Goes Here</a:t>
            </a:r>
          </a:p>
        </p:txBody>
      </p:sp>
      <p:sp>
        <p:nvSpPr>
          <p:cNvPr id="28" name="Picture Placeholder 27"/>
          <p:cNvSpPr>
            <a:spLocks noGrp="1"/>
          </p:cNvSpPr>
          <p:nvPr>
            <p:ph type="pic" sz="quarter" idx="15" hasCustomPrompt="1"/>
          </p:nvPr>
        </p:nvSpPr>
        <p:spPr>
          <a:xfrm>
            <a:off x="564765" y="743932"/>
            <a:ext cx="3589223" cy="3469293"/>
          </a:xfrm>
          <a:prstGeom prst="rect">
            <a:avLst/>
          </a:prstGeom>
        </p:spPr>
        <p:txBody>
          <a:bodyPr vert="horz"/>
          <a:lstStyle>
            <a:lvl1pPr>
              <a:defRPr b="0" i="0" baseline="0">
                <a:latin typeface="DINOT-Medium"/>
                <a:cs typeface="DINOT-Medium"/>
              </a:defRPr>
            </a:lvl1pPr>
          </a:lstStyle>
          <a:p>
            <a:r>
              <a:rPr lang="en-US" dirty="0" smtClean="0"/>
              <a:t>Picture goes here</a:t>
            </a:r>
            <a:endParaRPr lang="en-US" dirty="0"/>
          </a:p>
        </p:txBody>
      </p:sp>
      <p:sp>
        <p:nvSpPr>
          <p:cNvPr id="14" name="Text Placeholder 16"/>
          <p:cNvSpPr>
            <a:spLocks noGrp="1"/>
          </p:cNvSpPr>
          <p:nvPr>
            <p:ph type="body" sz="quarter" idx="16" hasCustomPrompt="1"/>
          </p:nvPr>
        </p:nvSpPr>
        <p:spPr>
          <a:xfrm>
            <a:off x="564765" y="486606"/>
            <a:ext cx="2935380" cy="256846"/>
          </a:xfrm>
          <a:prstGeom prst="rect">
            <a:avLst/>
          </a:prstGeom>
        </p:spPr>
        <p:txBody>
          <a:bodyPr vert="horz"/>
          <a:lstStyle>
            <a:lvl1pPr marL="0" indent="0">
              <a:buNone/>
              <a:defRPr sz="1200" baseline="0">
                <a:latin typeface="DINOT-Medium"/>
              </a:defRPr>
            </a:lvl1pPr>
          </a:lstStyle>
          <a:p>
            <a:pPr lvl="0"/>
            <a:r>
              <a:rPr lang="en-US" dirty="0" smtClean="0"/>
              <a:t>Subtopic Header Goes Here</a:t>
            </a:r>
          </a:p>
        </p:txBody>
      </p:sp>
      <p:sp>
        <p:nvSpPr>
          <p:cNvPr id="3" name="Text Placeholder 2"/>
          <p:cNvSpPr>
            <a:spLocks noGrp="1"/>
          </p:cNvSpPr>
          <p:nvPr>
            <p:ph type="body" sz="quarter" idx="17"/>
          </p:nvPr>
        </p:nvSpPr>
        <p:spPr>
          <a:xfrm>
            <a:off x="4154373" y="743452"/>
            <a:ext cx="3616439" cy="3469773"/>
          </a:xfrm>
          <a:prstGeom prst="rect">
            <a:avLst/>
          </a:prstGeom>
        </p:spPr>
        <p:txBody>
          <a:bodyPr vert="horz"/>
          <a:lstStyle>
            <a:lvl1pPr>
              <a:defRPr sz="1000">
                <a:latin typeface="DINOT-Light"/>
              </a:defRPr>
            </a:lvl1pPr>
            <a:lvl2pPr>
              <a:defRPr sz="1000">
                <a:latin typeface="DINOT-Light"/>
              </a:defRPr>
            </a:lvl2pPr>
            <a:lvl3pPr>
              <a:defRPr sz="1000">
                <a:latin typeface="DINOT-Light"/>
              </a:defRPr>
            </a:lvl3pPr>
            <a:lvl4pPr>
              <a:defRPr sz="1000">
                <a:latin typeface="DINOT-Light"/>
              </a:defRPr>
            </a:lvl4pPr>
            <a:lvl5pPr>
              <a:defRPr sz="1000">
                <a:latin typeface="DINOT-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581718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06363" y="4876800"/>
            <a:ext cx="7397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1000">
                <a:solidFill>
                  <a:srgbClr val="F3B122"/>
                </a:solidFill>
                <a:latin typeface="DINOT-Medium" charset="0"/>
                <a:cs typeface="DINOT-Medium" charset="0"/>
              </a:rPr>
              <a:t>3Q</a:t>
            </a:r>
            <a:r>
              <a:rPr lang="en-US" sz="1000">
                <a:solidFill>
                  <a:srgbClr val="3F7479"/>
                </a:solidFill>
                <a:latin typeface="DINOT-Medium" charset="0"/>
                <a:cs typeface="DINOT-Medium" charset="0"/>
              </a:rPr>
              <a:t> Digital</a:t>
            </a:r>
          </a:p>
        </p:txBody>
      </p:sp>
      <p:sp>
        <p:nvSpPr>
          <p:cNvPr id="5" name="Date Placeholder 3"/>
          <p:cNvSpPr>
            <a:spLocks noGrp="1"/>
          </p:cNvSpPr>
          <p:nvPr>
            <p:ph type="dt" sz="half" idx="10"/>
          </p:nvPr>
        </p:nvSpPr>
        <p:spPr>
          <a:xfrm>
            <a:off x="7770813" y="4868863"/>
            <a:ext cx="1373187" cy="274637"/>
          </a:xfrm>
          <a:prstGeom prst="rect">
            <a:avLst/>
          </a:prstGeom>
        </p:spPr>
        <p:txBody>
          <a:bodyPr/>
          <a:lstStyle>
            <a:lvl1pPr fontAlgn="auto">
              <a:spcBef>
                <a:spcPts val="0"/>
              </a:spcBef>
              <a:spcAft>
                <a:spcPts val="0"/>
              </a:spcAft>
              <a:defRPr sz="1000" dirty="0" smtClean="0">
                <a:solidFill>
                  <a:schemeClr val="bg1"/>
                </a:solidFill>
                <a:latin typeface="DIN Light"/>
                <a:ea typeface="+mn-ea"/>
                <a:cs typeface="+mn-cs"/>
              </a:defRPr>
            </a:lvl1pPr>
          </a:lstStyle>
          <a:p>
            <a:pPr>
              <a:defRPr/>
            </a:pPr>
            <a:r>
              <a:rPr lang="en-US"/>
              <a:t>September 16, 2014</a:t>
            </a:r>
          </a:p>
        </p:txBody>
      </p:sp>
      <p:sp>
        <p:nvSpPr>
          <p:cNvPr id="6" name="Title 1"/>
          <p:cNvSpPr>
            <a:spLocks noGrp="1"/>
          </p:cNvSpPr>
          <p:nvPr>
            <p:ph type="ctrTitle" hasCustomPrompt="1"/>
          </p:nvPr>
        </p:nvSpPr>
        <p:spPr>
          <a:xfrm>
            <a:off x="4653593" y="509297"/>
            <a:ext cx="4490405" cy="1102519"/>
          </a:xfrm>
          <a:prstGeom prst="rect">
            <a:avLst/>
          </a:prstGeom>
        </p:spPr>
        <p:txBody>
          <a:bodyPr/>
          <a:lstStyle>
            <a:lvl1pPr algn="l">
              <a:defRPr sz="4000" b="0" i="0" baseline="0">
                <a:solidFill>
                  <a:schemeClr val="tx1"/>
                </a:solidFill>
                <a:latin typeface="DINOT-Medium"/>
              </a:defRPr>
            </a:lvl1pPr>
          </a:lstStyle>
          <a:p>
            <a:r>
              <a:rPr lang="en-US" dirty="0" smtClean="0"/>
              <a:t>Edit Transition Slide title style</a:t>
            </a:r>
            <a:endParaRPr lang="en-US" dirty="0"/>
          </a:p>
        </p:txBody>
      </p:sp>
      <p:sp>
        <p:nvSpPr>
          <p:cNvPr id="7" name="Subtitle 2"/>
          <p:cNvSpPr>
            <a:spLocks noGrp="1"/>
          </p:cNvSpPr>
          <p:nvPr>
            <p:ph type="subTitle" idx="1"/>
          </p:nvPr>
        </p:nvSpPr>
        <p:spPr>
          <a:xfrm>
            <a:off x="4646590" y="1622214"/>
            <a:ext cx="4497408" cy="1314450"/>
          </a:xfrm>
          <a:prstGeom prst="rect">
            <a:avLst/>
          </a:prstGeom>
        </p:spPr>
        <p:txBody>
          <a:bodyPr/>
          <a:lstStyle>
            <a:lvl1pPr marL="0" indent="0" algn="l">
              <a:buNone/>
              <a:defRPr sz="2400" b="0" i="0">
                <a:solidFill>
                  <a:schemeClr val="tx1"/>
                </a:solidFill>
                <a:latin typeface="DIN O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248139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106363" y="4876800"/>
            <a:ext cx="7397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1000">
                <a:solidFill>
                  <a:srgbClr val="F3B122"/>
                </a:solidFill>
                <a:latin typeface="DINOT-Medium" charset="0"/>
                <a:cs typeface="DINOT-Medium" charset="0"/>
              </a:rPr>
              <a:t>3Q</a:t>
            </a:r>
            <a:r>
              <a:rPr lang="en-US" sz="1000">
                <a:solidFill>
                  <a:srgbClr val="3F7479"/>
                </a:solidFill>
                <a:latin typeface="DINOT-Medium" charset="0"/>
                <a:cs typeface="DINOT-Medium" charset="0"/>
              </a:rPr>
              <a:t> Digital</a:t>
            </a:r>
          </a:p>
        </p:txBody>
      </p:sp>
      <p:sp>
        <p:nvSpPr>
          <p:cNvPr id="7" name="Date Placeholder 3"/>
          <p:cNvSpPr>
            <a:spLocks noGrp="1"/>
          </p:cNvSpPr>
          <p:nvPr>
            <p:ph type="dt" sz="half" idx="10"/>
          </p:nvPr>
        </p:nvSpPr>
        <p:spPr>
          <a:xfrm>
            <a:off x="7770813" y="4868863"/>
            <a:ext cx="1373187" cy="274637"/>
          </a:xfrm>
          <a:prstGeom prst="rect">
            <a:avLst/>
          </a:prstGeom>
        </p:spPr>
        <p:txBody>
          <a:bodyPr/>
          <a:lstStyle>
            <a:lvl1pPr fontAlgn="auto">
              <a:spcBef>
                <a:spcPts val="0"/>
              </a:spcBef>
              <a:spcAft>
                <a:spcPts val="0"/>
              </a:spcAft>
              <a:defRPr sz="1000" dirty="0" smtClean="0">
                <a:solidFill>
                  <a:schemeClr val="bg1"/>
                </a:solidFill>
                <a:latin typeface="DIN Light"/>
                <a:ea typeface="+mn-ea"/>
                <a:cs typeface="+mn-cs"/>
              </a:defRPr>
            </a:lvl1pPr>
          </a:lstStyle>
          <a:p>
            <a:pPr>
              <a:defRPr/>
            </a:pPr>
            <a:r>
              <a:rPr lang="en-US"/>
              <a:t>September 16, 2014</a:t>
            </a:r>
          </a:p>
        </p:txBody>
      </p:sp>
      <p:sp>
        <p:nvSpPr>
          <p:cNvPr id="8" name="Text Placeholder 16"/>
          <p:cNvSpPr>
            <a:spLocks noGrp="1"/>
          </p:cNvSpPr>
          <p:nvPr>
            <p:ph type="body" sz="quarter" idx="11" hasCustomPrompt="1"/>
          </p:nvPr>
        </p:nvSpPr>
        <p:spPr>
          <a:xfrm>
            <a:off x="564765" y="0"/>
            <a:ext cx="7206047" cy="486606"/>
          </a:xfrm>
          <a:prstGeom prst="rect">
            <a:avLst/>
          </a:prstGeom>
        </p:spPr>
        <p:txBody>
          <a:bodyPr vert="horz"/>
          <a:lstStyle>
            <a:lvl1pPr marL="0" indent="0">
              <a:buNone/>
              <a:defRPr sz="2800" baseline="0">
                <a:latin typeface="DINOT-Medium"/>
              </a:defRPr>
            </a:lvl1pPr>
          </a:lstStyle>
          <a:p>
            <a:pPr lvl="0"/>
            <a:r>
              <a:rPr lang="en-US" dirty="0" smtClean="0"/>
              <a:t>Subject Topic Header Goes Here</a:t>
            </a:r>
          </a:p>
        </p:txBody>
      </p:sp>
      <p:sp>
        <p:nvSpPr>
          <p:cNvPr id="9" name="Text Placeholder 16"/>
          <p:cNvSpPr>
            <a:spLocks noGrp="1"/>
          </p:cNvSpPr>
          <p:nvPr>
            <p:ph type="body" sz="quarter" idx="16" hasCustomPrompt="1"/>
          </p:nvPr>
        </p:nvSpPr>
        <p:spPr>
          <a:xfrm>
            <a:off x="564765" y="486606"/>
            <a:ext cx="2935380" cy="256846"/>
          </a:xfrm>
          <a:prstGeom prst="rect">
            <a:avLst/>
          </a:prstGeom>
        </p:spPr>
        <p:txBody>
          <a:bodyPr vert="horz"/>
          <a:lstStyle>
            <a:lvl1pPr marL="0" indent="0">
              <a:buNone/>
              <a:defRPr sz="1200" baseline="0">
                <a:latin typeface="DINOT-Medium"/>
              </a:defRPr>
            </a:lvl1pPr>
          </a:lstStyle>
          <a:p>
            <a:pPr lvl="0"/>
            <a:r>
              <a:rPr lang="en-US" dirty="0" smtClean="0"/>
              <a:t>Subtopic Header Goes Here</a:t>
            </a:r>
          </a:p>
        </p:txBody>
      </p:sp>
      <p:sp>
        <p:nvSpPr>
          <p:cNvPr id="11" name="Picture Placeholder 27"/>
          <p:cNvSpPr>
            <a:spLocks noGrp="1"/>
          </p:cNvSpPr>
          <p:nvPr>
            <p:ph type="pic" sz="quarter" idx="15" hasCustomPrompt="1"/>
          </p:nvPr>
        </p:nvSpPr>
        <p:spPr>
          <a:xfrm>
            <a:off x="4573936" y="743452"/>
            <a:ext cx="3196877" cy="3469293"/>
          </a:xfrm>
          <a:prstGeom prst="rect">
            <a:avLst/>
          </a:prstGeom>
        </p:spPr>
        <p:txBody>
          <a:bodyPr vert="horz"/>
          <a:lstStyle>
            <a:lvl1pPr>
              <a:defRPr b="0" i="0" baseline="0">
                <a:latin typeface="DINOT-Medium"/>
                <a:cs typeface="DINOT-Medium"/>
              </a:defRPr>
            </a:lvl1pPr>
          </a:lstStyle>
          <a:p>
            <a:r>
              <a:rPr lang="en-US" dirty="0" smtClean="0"/>
              <a:t>Picture goes here</a:t>
            </a:r>
            <a:endParaRPr lang="en-US" dirty="0"/>
          </a:p>
        </p:txBody>
      </p:sp>
      <p:sp>
        <p:nvSpPr>
          <p:cNvPr id="12" name="Content Placeholder 11"/>
          <p:cNvSpPr>
            <a:spLocks noGrp="1"/>
          </p:cNvSpPr>
          <p:nvPr>
            <p:ph sz="quarter" idx="17"/>
          </p:nvPr>
        </p:nvSpPr>
        <p:spPr>
          <a:xfrm>
            <a:off x="565150" y="742950"/>
            <a:ext cx="4008786" cy="3470275"/>
          </a:xfrm>
          <a:prstGeom prst="rect">
            <a:avLst/>
          </a:prstGeom>
        </p:spPr>
        <p:txBody>
          <a:bodyPr vert="horz"/>
          <a:lstStyle>
            <a:lvl1pPr>
              <a:defRPr sz="1000">
                <a:latin typeface="DINOT-Light"/>
              </a:defRPr>
            </a:lvl1pPr>
            <a:lvl2pPr>
              <a:defRPr sz="1000">
                <a:latin typeface="DINOT-Light"/>
              </a:defRPr>
            </a:lvl2pPr>
            <a:lvl3pPr>
              <a:defRPr sz="1000">
                <a:latin typeface="DINOT-Light"/>
              </a:defRPr>
            </a:lvl3pPr>
            <a:lvl4pPr>
              <a:defRPr sz="1000">
                <a:latin typeface="DINOT-Light"/>
              </a:defRPr>
            </a:lvl4pPr>
            <a:lvl5pPr>
              <a:defRPr sz="1000">
                <a:latin typeface="DINOT-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68080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uble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106363" y="4876800"/>
            <a:ext cx="7397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1000">
                <a:solidFill>
                  <a:srgbClr val="F3B122"/>
                </a:solidFill>
                <a:latin typeface="DINOT-Medium" charset="0"/>
                <a:cs typeface="DINOT-Medium" charset="0"/>
              </a:rPr>
              <a:t>3Q</a:t>
            </a:r>
            <a:r>
              <a:rPr lang="en-US" sz="1000">
                <a:solidFill>
                  <a:srgbClr val="3F7479"/>
                </a:solidFill>
                <a:latin typeface="DINOT-Medium" charset="0"/>
                <a:cs typeface="DINOT-Medium" charset="0"/>
              </a:rPr>
              <a:t> Digital</a:t>
            </a:r>
          </a:p>
        </p:txBody>
      </p:sp>
      <p:sp>
        <p:nvSpPr>
          <p:cNvPr id="12" name="Date Placeholder 3"/>
          <p:cNvSpPr>
            <a:spLocks noGrp="1"/>
          </p:cNvSpPr>
          <p:nvPr>
            <p:ph type="dt" sz="half" idx="10"/>
          </p:nvPr>
        </p:nvSpPr>
        <p:spPr>
          <a:xfrm>
            <a:off x="7770813" y="4868863"/>
            <a:ext cx="1373187" cy="274637"/>
          </a:xfrm>
          <a:prstGeom prst="rect">
            <a:avLst/>
          </a:prstGeom>
        </p:spPr>
        <p:txBody>
          <a:bodyPr/>
          <a:lstStyle>
            <a:lvl1pPr fontAlgn="auto">
              <a:spcBef>
                <a:spcPts val="0"/>
              </a:spcBef>
              <a:spcAft>
                <a:spcPts val="0"/>
              </a:spcAft>
              <a:defRPr sz="1000" dirty="0" smtClean="0">
                <a:solidFill>
                  <a:schemeClr val="bg1"/>
                </a:solidFill>
                <a:latin typeface="DIN Light"/>
                <a:ea typeface="+mn-ea"/>
                <a:cs typeface="+mn-cs"/>
              </a:defRPr>
            </a:lvl1pPr>
          </a:lstStyle>
          <a:p>
            <a:pPr>
              <a:defRPr/>
            </a:pPr>
            <a:r>
              <a:rPr lang="en-US"/>
              <a:t>September 16, 2014</a:t>
            </a:r>
          </a:p>
        </p:txBody>
      </p:sp>
      <p:sp>
        <p:nvSpPr>
          <p:cNvPr id="13" name="Text Placeholder 16"/>
          <p:cNvSpPr>
            <a:spLocks noGrp="1"/>
          </p:cNvSpPr>
          <p:nvPr>
            <p:ph type="body" sz="quarter" idx="11" hasCustomPrompt="1"/>
          </p:nvPr>
        </p:nvSpPr>
        <p:spPr>
          <a:xfrm>
            <a:off x="564765" y="0"/>
            <a:ext cx="7206047" cy="486606"/>
          </a:xfrm>
          <a:prstGeom prst="rect">
            <a:avLst/>
          </a:prstGeom>
        </p:spPr>
        <p:txBody>
          <a:bodyPr vert="horz"/>
          <a:lstStyle>
            <a:lvl1pPr marL="0" indent="0">
              <a:buNone/>
              <a:defRPr sz="2800" baseline="0">
                <a:latin typeface="DINOT-Medium"/>
              </a:defRPr>
            </a:lvl1pPr>
          </a:lstStyle>
          <a:p>
            <a:pPr lvl="0"/>
            <a:r>
              <a:rPr lang="en-US" dirty="0" smtClean="0"/>
              <a:t>Subject Topic Header Goes Here</a:t>
            </a:r>
          </a:p>
        </p:txBody>
      </p:sp>
      <p:sp>
        <p:nvSpPr>
          <p:cNvPr id="14" name="Text Placeholder 16"/>
          <p:cNvSpPr>
            <a:spLocks noGrp="1"/>
          </p:cNvSpPr>
          <p:nvPr>
            <p:ph type="body" sz="quarter" idx="16" hasCustomPrompt="1"/>
          </p:nvPr>
        </p:nvSpPr>
        <p:spPr>
          <a:xfrm>
            <a:off x="564765" y="486606"/>
            <a:ext cx="2935380" cy="256846"/>
          </a:xfrm>
          <a:prstGeom prst="rect">
            <a:avLst/>
          </a:prstGeom>
        </p:spPr>
        <p:txBody>
          <a:bodyPr vert="horz"/>
          <a:lstStyle>
            <a:lvl1pPr marL="0" indent="0">
              <a:buNone/>
              <a:defRPr sz="1200" baseline="0">
                <a:latin typeface="DINOT-Medium"/>
              </a:defRPr>
            </a:lvl1pPr>
          </a:lstStyle>
          <a:p>
            <a:pPr lvl="0"/>
            <a:r>
              <a:rPr lang="en-US" dirty="0" smtClean="0"/>
              <a:t>Subtopic Header Goes Here</a:t>
            </a:r>
          </a:p>
        </p:txBody>
      </p:sp>
      <p:sp>
        <p:nvSpPr>
          <p:cNvPr id="15" name="Text Placeholder 2"/>
          <p:cNvSpPr>
            <a:spLocks noGrp="1"/>
          </p:cNvSpPr>
          <p:nvPr>
            <p:ph type="body" sz="quarter" idx="17"/>
          </p:nvPr>
        </p:nvSpPr>
        <p:spPr>
          <a:xfrm>
            <a:off x="565150" y="743452"/>
            <a:ext cx="4036128" cy="3469773"/>
          </a:xfrm>
          <a:prstGeom prst="rect">
            <a:avLst/>
          </a:prstGeom>
        </p:spPr>
        <p:txBody>
          <a:bodyPr vert="horz"/>
          <a:lstStyle>
            <a:lvl1pPr>
              <a:defRPr sz="1000">
                <a:latin typeface="DINOT-Light"/>
              </a:defRPr>
            </a:lvl1pPr>
            <a:lvl2pPr>
              <a:defRPr sz="1000">
                <a:latin typeface="DINOT-Light"/>
              </a:defRPr>
            </a:lvl2pPr>
            <a:lvl3pPr>
              <a:defRPr sz="1000">
                <a:latin typeface="DINOT-Light"/>
              </a:defRPr>
            </a:lvl3pPr>
            <a:lvl4pPr>
              <a:defRPr sz="1000">
                <a:latin typeface="DINOT-Light"/>
              </a:defRPr>
            </a:lvl4pPr>
            <a:lvl5pPr>
              <a:defRPr sz="1000">
                <a:latin typeface="DINOT-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 Placeholder 2"/>
          <p:cNvSpPr>
            <a:spLocks noGrp="1"/>
          </p:cNvSpPr>
          <p:nvPr>
            <p:ph type="body" sz="quarter" idx="18"/>
          </p:nvPr>
        </p:nvSpPr>
        <p:spPr>
          <a:xfrm>
            <a:off x="4601278" y="743452"/>
            <a:ext cx="3169535" cy="3469773"/>
          </a:xfrm>
          <a:prstGeom prst="rect">
            <a:avLst/>
          </a:prstGeom>
        </p:spPr>
        <p:txBody>
          <a:bodyPr vert="horz"/>
          <a:lstStyle>
            <a:lvl1pPr>
              <a:defRPr sz="1000">
                <a:latin typeface="DINOT-Light"/>
              </a:defRPr>
            </a:lvl1pPr>
            <a:lvl2pPr>
              <a:defRPr sz="1000">
                <a:latin typeface="DINOT-Light"/>
              </a:defRPr>
            </a:lvl2pPr>
            <a:lvl3pPr>
              <a:defRPr sz="1000">
                <a:latin typeface="DINOT-Light"/>
              </a:defRPr>
            </a:lvl3pPr>
            <a:lvl4pPr>
              <a:defRPr sz="1000">
                <a:latin typeface="DINOT-Light"/>
              </a:defRPr>
            </a:lvl4pPr>
            <a:lvl5pPr>
              <a:defRPr sz="1000">
                <a:latin typeface="DINOT-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567779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8" r:id="rId5"/>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ctrTitle"/>
          </p:nvPr>
        </p:nvSpPr>
        <p:spPr bwMode="auto">
          <a:xfrm>
            <a:off x="4652963" y="509588"/>
            <a:ext cx="4491037" cy="1101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r>
              <a:rPr lang="en-US" sz="3200" dirty="0" smtClean="0">
                <a:latin typeface="DINOT-Medium" charset="0"/>
              </a:rPr>
              <a:t>Yes, that data is correct	</a:t>
            </a:r>
            <a:endParaRPr lang="en-US" sz="3200" dirty="0">
              <a:latin typeface="DINOT-Medium" charset="0"/>
            </a:endParaRPr>
          </a:p>
        </p:txBody>
      </p:sp>
      <p:sp>
        <p:nvSpPr>
          <p:cNvPr id="8194" name="Subtitle 2"/>
          <p:cNvSpPr>
            <a:spLocks noGrp="1"/>
          </p:cNvSpPr>
          <p:nvPr>
            <p:ph type="subTitle" idx="1"/>
          </p:nvPr>
        </p:nvSpPr>
        <p:spPr bwMode="auto">
          <a:xfrm>
            <a:off x="4646613" y="1622425"/>
            <a:ext cx="4497387" cy="1314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r>
              <a:rPr lang="en-US" sz="2200" dirty="0" smtClean="0">
                <a:latin typeface="DIN OT" charset="0"/>
              </a:rPr>
              <a:t>How our Google Shopping numbers exploded from Q4 2013 to Q4 2014</a:t>
            </a:r>
            <a:endParaRPr lang="en-US" sz="2200" dirty="0">
              <a:latin typeface="DIN OT" charset="0"/>
            </a:endParaRPr>
          </a:p>
        </p:txBody>
      </p:sp>
      <p:sp>
        <p:nvSpPr>
          <p:cNvPr id="2" name="Rectangle 1"/>
          <p:cNvSpPr/>
          <p:nvPr/>
        </p:nvSpPr>
        <p:spPr>
          <a:xfrm>
            <a:off x="5033536" y="4313863"/>
            <a:ext cx="3775457" cy="369332"/>
          </a:xfrm>
          <a:prstGeom prst="rect">
            <a:avLst/>
          </a:prstGeom>
        </p:spPr>
        <p:txBody>
          <a:bodyPr wrap="none">
            <a:spAutoFit/>
          </a:bodyPr>
          <a:lstStyle/>
          <a:p>
            <a:pPr lvl="0"/>
            <a:r>
              <a:rPr lang="en-US" dirty="0" smtClean="0">
                <a:solidFill>
                  <a:schemeClr val="bg2"/>
                </a:solidFill>
                <a:latin typeface="DIN OT"/>
              </a:rPr>
              <a:t>By Gaby </a:t>
            </a:r>
            <a:r>
              <a:rPr lang="en-US" dirty="0" err="1" smtClean="0">
                <a:solidFill>
                  <a:schemeClr val="bg2"/>
                </a:solidFill>
                <a:latin typeface="DIN OT"/>
              </a:rPr>
              <a:t>Galiani</a:t>
            </a:r>
            <a:r>
              <a:rPr lang="en-US" dirty="0" smtClean="0">
                <a:solidFill>
                  <a:schemeClr val="bg2"/>
                </a:solidFill>
                <a:latin typeface="DIN OT"/>
              </a:rPr>
              <a:t>, Account Manager</a:t>
            </a:r>
            <a:endParaRPr lang="en-US" dirty="0">
              <a:solidFill>
                <a:schemeClr val="bg2"/>
              </a:solidFill>
              <a:latin typeface="DIN O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64765" y="0"/>
            <a:ext cx="8075382" cy="486606"/>
          </a:xfrm>
        </p:spPr>
        <p:txBody>
          <a:bodyPr/>
          <a:lstStyle/>
          <a:p>
            <a:r>
              <a:rPr lang="en-US" dirty="0" smtClean="0"/>
              <a:t>Google Shopping Report – Q4 2014</a:t>
            </a:r>
            <a:endParaRPr lang="en-US" dirty="0"/>
          </a:p>
        </p:txBody>
      </p:sp>
      <p:sp>
        <p:nvSpPr>
          <p:cNvPr id="5" name="Text Placeholder 4"/>
          <p:cNvSpPr>
            <a:spLocks noGrp="1"/>
          </p:cNvSpPr>
          <p:nvPr>
            <p:ph type="body" sz="quarter" idx="17"/>
          </p:nvPr>
        </p:nvSpPr>
        <p:spPr/>
        <p:txBody>
          <a:bodyPr/>
          <a:lstStyle/>
          <a:p>
            <a:pPr marL="0" indent="0">
              <a:buNone/>
            </a:pPr>
            <a:r>
              <a:rPr lang="en-US" sz="1800" dirty="0" smtClean="0"/>
              <a:t>Introduction</a:t>
            </a:r>
          </a:p>
          <a:p>
            <a:pPr marL="0" indent="0">
              <a:buNone/>
            </a:pPr>
            <a:endParaRPr lang="en-US" sz="1300" dirty="0"/>
          </a:p>
          <a:p>
            <a:pPr marL="0" indent="0">
              <a:buNone/>
            </a:pPr>
            <a:r>
              <a:rPr lang="en-US" sz="1200" dirty="0" smtClean="0"/>
              <a:t>Digital marketers know that Google Shopping (formerly PLAs) are critical to ecommerce. But just how much are they growing, both in competition and performance?</a:t>
            </a:r>
          </a:p>
          <a:p>
            <a:pPr marL="0" indent="0">
              <a:buNone/>
            </a:pPr>
            <a:endParaRPr lang="en-US" sz="1200" dirty="0"/>
          </a:p>
          <a:p>
            <a:pPr marL="0" indent="0">
              <a:buNone/>
            </a:pPr>
            <a:r>
              <a:rPr lang="en-US" sz="1200" dirty="0" smtClean="0"/>
              <a:t>We compared year-over-year Q4 data (2013 vs. 2014) in three ecommerce accounts across mobile, desktops, and tablets. That Revenue graph on the right? We’ll come back to it, but it should hint at the story to come.</a:t>
            </a:r>
          </a:p>
          <a:p>
            <a:pPr marL="0" indent="0">
              <a:buNone/>
            </a:pPr>
            <a:endParaRPr lang="en-US" sz="1200" dirty="0"/>
          </a:p>
          <a:p>
            <a:pPr marL="0" indent="0">
              <a:buNone/>
            </a:pPr>
            <a:r>
              <a:rPr lang="en-US" sz="1200" dirty="0" smtClean="0"/>
              <a:t>Three accounts does not an industry-wide report make, but we think our numbers – and the context behind them – are illustrative of the arc of Google Shopping. Let’s dive in.</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2268436433"/>
              </p:ext>
            </p:extLst>
          </p:nvPr>
        </p:nvGraphicFramePr>
        <p:xfrm>
          <a:off x="230673" y="1089543"/>
          <a:ext cx="3606800" cy="2609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256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64765" y="0"/>
            <a:ext cx="7870108" cy="486606"/>
          </a:xfrm>
        </p:spPr>
        <p:txBody>
          <a:bodyPr/>
          <a:lstStyle/>
          <a:p>
            <a:r>
              <a:rPr lang="en-US" dirty="0"/>
              <a:t>Google Shopping and the 2014 Holiday Season</a:t>
            </a:r>
          </a:p>
        </p:txBody>
      </p:sp>
      <p:sp>
        <p:nvSpPr>
          <p:cNvPr id="3" name="Text Placeholder 2"/>
          <p:cNvSpPr>
            <a:spLocks noGrp="1"/>
          </p:cNvSpPr>
          <p:nvPr>
            <p:ph type="body" sz="quarter" idx="16"/>
          </p:nvPr>
        </p:nvSpPr>
        <p:spPr>
          <a:xfrm>
            <a:off x="564765" y="570585"/>
            <a:ext cx="2935380" cy="256846"/>
          </a:xfrm>
        </p:spPr>
        <p:txBody>
          <a:bodyPr/>
          <a:lstStyle/>
          <a:p>
            <a:r>
              <a:rPr lang="en-US" sz="1600" dirty="0" smtClean="0"/>
              <a:t>Impressions</a:t>
            </a:r>
            <a:endParaRPr lang="en-US" sz="1600" dirty="0"/>
          </a:p>
        </p:txBody>
      </p:sp>
      <p:sp>
        <p:nvSpPr>
          <p:cNvPr id="5" name="Content Placeholder 4"/>
          <p:cNvSpPr>
            <a:spLocks noGrp="1"/>
          </p:cNvSpPr>
          <p:nvPr>
            <p:ph sz="quarter" idx="17"/>
          </p:nvPr>
        </p:nvSpPr>
        <p:spPr>
          <a:xfrm>
            <a:off x="564765" y="972721"/>
            <a:ext cx="4008786" cy="3470275"/>
          </a:xfrm>
        </p:spPr>
        <p:txBody>
          <a:bodyPr/>
          <a:lstStyle/>
          <a:p>
            <a:pPr marL="0" indent="0">
              <a:buNone/>
            </a:pPr>
            <a:r>
              <a:rPr lang="en-US" sz="1200" dirty="0" smtClean="0"/>
              <a:t>A lot of ecommerce brands got more aggressive with Shopping ads in 2014, and our clients were no exception. </a:t>
            </a:r>
          </a:p>
          <a:p>
            <a:pPr marL="0" indent="0">
              <a:buNone/>
            </a:pPr>
            <a:endParaRPr lang="en-US" sz="1200" dirty="0"/>
          </a:p>
          <a:p>
            <a:pPr marL="0" indent="0">
              <a:buNone/>
            </a:pPr>
            <a:r>
              <a:rPr lang="en-US" sz="1200" dirty="0" smtClean="0"/>
              <a:t>Among the three accounts studied, one had been very slow to adopt Shopping and devoted a lot of new budget in 2014. The other two had established healthy spend in 2013, but because Shopping optimization trends are fairly quick to emerge, ROAS crept steadily upward and justified more and more spend over the course of the year.</a:t>
            </a:r>
          </a:p>
          <a:p>
            <a:pPr marL="0" indent="0">
              <a:buNone/>
            </a:pPr>
            <a:endParaRPr lang="en-US" sz="1200" dirty="0"/>
          </a:p>
          <a:p>
            <a:pPr marL="0" indent="0">
              <a:buNone/>
            </a:pPr>
            <a:r>
              <a:rPr lang="en-US" sz="1200" dirty="0" smtClean="0"/>
              <a:t>Device-wise, the data’s not surprising: desktops had much more early adoption than tablets and mobile, and the latter two had more room to grow year over year.</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4152495972"/>
              </p:ext>
            </p:extLst>
          </p:nvPr>
        </p:nvGraphicFramePr>
        <p:xfrm>
          <a:off x="4929739" y="1098874"/>
          <a:ext cx="3651250" cy="2609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54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64765" y="0"/>
            <a:ext cx="7870108" cy="486606"/>
          </a:xfrm>
        </p:spPr>
        <p:txBody>
          <a:bodyPr/>
          <a:lstStyle/>
          <a:p>
            <a:r>
              <a:rPr lang="en-US" dirty="0"/>
              <a:t>Google Shopping and the 2014 Holiday Season</a:t>
            </a:r>
          </a:p>
        </p:txBody>
      </p:sp>
      <p:sp>
        <p:nvSpPr>
          <p:cNvPr id="3" name="Text Placeholder 2"/>
          <p:cNvSpPr>
            <a:spLocks noGrp="1"/>
          </p:cNvSpPr>
          <p:nvPr>
            <p:ph type="body" sz="quarter" idx="16"/>
          </p:nvPr>
        </p:nvSpPr>
        <p:spPr>
          <a:xfrm>
            <a:off x="564765" y="579414"/>
            <a:ext cx="2935380" cy="256846"/>
          </a:xfrm>
        </p:spPr>
        <p:txBody>
          <a:bodyPr/>
          <a:lstStyle/>
          <a:p>
            <a:r>
              <a:rPr lang="en-US" sz="1600" dirty="0" smtClean="0"/>
              <a:t>Clicks and CTR</a:t>
            </a:r>
            <a:endParaRPr lang="en-US" sz="1600" dirty="0"/>
          </a:p>
        </p:txBody>
      </p:sp>
      <p:sp>
        <p:nvSpPr>
          <p:cNvPr id="5" name="Content Placeholder 4"/>
          <p:cNvSpPr>
            <a:spLocks noGrp="1"/>
          </p:cNvSpPr>
          <p:nvPr>
            <p:ph sz="quarter" idx="17"/>
          </p:nvPr>
        </p:nvSpPr>
        <p:spPr>
          <a:xfrm>
            <a:off x="565150" y="976220"/>
            <a:ext cx="4008786" cy="3470275"/>
          </a:xfrm>
        </p:spPr>
        <p:txBody>
          <a:bodyPr/>
          <a:lstStyle/>
          <a:p>
            <a:pPr marL="0" indent="0">
              <a:buNone/>
            </a:pPr>
            <a:r>
              <a:rPr lang="en-US" sz="1200" dirty="0" smtClean="0"/>
              <a:t>Of course, with more impressions comes more clicks – but, as evidenced in the CTR graph, the clicks didn’t keep </a:t>
            </a:r>
            <a:r>
              <a:rPr lang="en-US" sz="1200" dirty="0" smtClean="0"/>
              <a:t>up with pace </a:t>
            </a:r>
            <a:r>
              <a:rPr lang="en-US" sz="1200" dirty="0" smtClean="0"/>
              <a:t>of growth.</a:t>
            </a:r>
          </a:p>
          <a:p>
            <a:pPr marL="0" indent="0">
              <a:buNone/>
            </a:pPr>
            <a:endParaRPr lang="en-US" sz="1200" dirty="0"/>
          </a:p>
          <a:p>
            <a:pPr marL="0" indent="0">
              <a:buNone/>
            </a:pPr>
            <a:r>
              <a:rPr lang="en-US" sz="1200" dirty="0" smtClean="0"/>
              <a:t>Across devices, the year-over-year CTR drops ranged between 36-46%, showing the effects of an increasingly competitive landscape across devices.</a:t>
            </a:r>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a:p>
        </p:txBody>
      </p:sp>
      <p:graphicFrame>
        <p:nvGraphicFramePr>
          <p:cNvPr id="8" name="Picture Placeholder 7"/>
          <p:cNvGraphicFramePr>
            <a:graphicFrameLocks noGrp="1"/>
          </p:cNvGraphicFramePr>
          <p:nvPr>
            <p:ph type="pic" sz="quarter" idx="15"/>
            <p:extLst>
              <p:ext uri="{D42A27DB-BD31-4B8C-83A1-F6EECF244321}">
                <p14:modId xmlns:p14="http://schemas.microsoft.com/office/powerpoint/2010/main" val="1878854819"/>
              </p:ext>
            </p:extLst>
          </p:nvPr>
        </p:nvGraphicFramePr>
        <p:xfrm>
          <a:off x="4573588" y="742951"/>
          <a:ext cx="3488061" cy="20562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659109953"/>
              </p:ext>
            </p:extLst>
          </p:nvPr>
        </p:nvGraphicFramePr>
        <p:xfrm>
          <a:off x="4902094" y="2799185"/>
          <a:ext cx="2972941" cy="19987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704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64765" y="0"/>
            <a:ext cx="7870108" cy="486606"/>
          </a:xfrm>
        </p:spPr>
        <p:txBody>
          <a:bodyPr/>
          <a:lstStyle/>
          <a:p>
            <a:r>
              <a:rPr lang="en-US" dirty="0"/>
              <a:t>Google Shopping and the 2014 Holiday Season</a:t>
            </a:r>
          </a:p>
        </p:txBody>
      </p:sp>
      <p:sp>
        <p:nvSpPr>
          <p:cNvPr id="3" name="Text Placeholder 2"/>
          <p:cNvSpPr>
            <a:spLocks noGrp="1"/>
          </p:cNvSpPr>
          <p:nvPr>
            <p:ph type="body" sz="quarter" idx="16"/>
          </p:nvPr>
        </p:nvSpPr>
        <p:spPr>
          <a:xfrm>
            <a:off x="564765" y="561254"/>
            <a:ext cx="2935380" cy="256846"/>
          </a:xfrm>
        </p:spPr>
        <p:txBody>
          <a:bodyPr/>
          <a:lstStyle/>
          <a:p>
            <a:r>
              <a:rPr lang="en-US" sz="1600" dirty="0" smtClean="0"/>
              <a:t>CPC</a:t>
            </a:r>
            <a:endParaRPr lang="en-US" sz="1600" dirty="0"/>
          </a:p>
        </p:txBody>
      </p:sp>
      <p:sp>
        <p:nvSpPr>
          <p:cNvPr id="5" name="Content Placeholder 4"/>
          <p:cNvSpPr>
            <a:spLocks noGrp="1"/>
          </p:cNvSpPr>
          <p:nvPr>
            <p:ph sz="quarter" idx="17"/>
          </p:nvPr>
        </p:nvSpPr>
        <p:spPr>
          <a:xfrm>
            <a:off x="640965" y="892748"/>
            <a:ext cx="4008786" cy="3822127"/>
          </a:xfrm>
        </p:spPr>
        <p:txBody>
          <a:bodyPr/>
          <a:lstStyle/>
          <a:p>
            <a:pPr marL="0" indent="0">
              <a:buNone/>
            </a:pPr>
            <a:r>
              <a:rPr lang="en-US" sz="1200" dirty="0" smtClean="0"/>
              <a:t>These numbers, frankly, surprised us, with only desktop (+1%) showing any kind of year-over-year CPC increase.</a:t>
            </a:r>
          </a:p>
          <a:p>
            <a:pPr marL="0" indent="0">
              <a:buNone/>
            </a:pPr>
            <a:endParaRPr lang="en-US" sz="1200" dirty="0"/>
          </a:p>
          <a:p>
            <a:pPr marL="0" indent="0">
              <a:buNone/>
            </a:pPr>
            <a:r>
              <a:rPr lang="en-US" sz="1200" dirty="0" smtClean="0"/>
              <a:t>Mobile CPC dropped by a whopping 32%, with tablet CPCs down 17%. Possible explanations for this: </a:t>
            </a:r>
          </a:p>
          <a:p>
            <a:pPr marL="0" indent="0">
              <a:buNone/>
            </a:pPr>
            <a:endParaRPr lang="en-US" sz="1200" dirty="0" smtClean="0">
              <a:solidFill>
                <a:srgbClr val="FF0000"/>
              </a:solidFill>
            </a:endParaRPr>
          </a:p>
          <a:p>
            <a:pPr marL="0" indent="0">
              <a:buNone/>
            </a:pPr>
            <a:r>
              <a:rPr lang="en-US" sz="1200" dirty="0" smtClean="0"/>
              <a:t>- Enhanced campaigns and the mobile modifier bid have been fully adopted and optimized (which was not necessarily the case in Q4 2013).</a:t>
            </a:r>
            <a:br>
              <a:rPr lang="en-US" sz="1200" dirty="0" smtClean="0"/>
            </a:br>
            <a:endParaRPr lang="en-US" sz="1200" dirty="0" smtClean="0"/>
          </a:p>
          <a:p>
            <a:pPr marL="0" indent="0">
              <a:buNone/>
            </a:pPr>
            <a:r>
              <a:rPr lang="en-US" sz="1200" dirty="0" smtClean="0"/>
              <a:t>- The clients studied benefited from the Alpha/Beta process, which optimized top-performing queries</a:t>
            </a:r>
            <a:r>
              <a:rPr lang="en-US" sz="1100" dirty="0"/>
              <a:t> </a:t>
            </a:r>
            <a:r>
              <a:rPr lang="en-US" sz="1100" dirty="0" smtClean="0"/>
              <a:t>and refined mobile bids and query/product relevancy.</a:t>
            </a:r>
          </a:p>
        </p:txBody>
      </p:sp>
      <p:graphicFrame>
        <p:nvGraphicFramePr>
          <p:cNvPr id="8" name="Picture Placeholder 7"/>
          <p:cNvGraphicFramePr>
            <a:graphicFrameLocks noGrp="1"/>
          </p:cNvGraphicFramePr>
          <p:nvPr>
            <p:ph type="pic" sz="quarter" idx="15"/>
            <p:extLst>
              <p:ext uri="{D42A27DB-BD31-4B8C-83A1-F6EECF244321}">
                <p14:modId xmlns:p14="http://schemas.microsoft.com/office/powerpoint/2010/main" val="3253150042"/>
              </p:ext>
            </p:extLst>
          </p:nvPr>
        </p:nvGraphicFramePr>
        <p:xfrm>
          <a:off x="4573588" y="742951"/>
          <a:ext cx="3702665" cy="29799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433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64765" y="0"/>
            <a:ext cx="7870108" cy="486606"/>
          </a:xfrm>
        </p:spPr>
        <p:txBody>
          <a:bodyPr/>
          <a:lstStyle/>
          <a:p>
            <a:r>
              <a:rPr lang="en-US" dirty="0"/>
              <a:t>Google Shopping and the 2014 Holiday Season</a:t>
            </a:r>
          </a:p>
        </p:txBody>
      </p:sp>
      <p:sp>
        <p:nvSpPr>
          <p:cNvPr id="3" name="Text Placeholder 2"/>
          <p:cNvSpPr>
            <a:spLocks noGrp="1"/>
          </p:cNvSpPr>
          <p:nvPr>
            <p:ph type="body" sz="quarter" idx="16"/>
          </p:nvPr>
        </p:nvSpPr>
        <p:spPr>
          <a:xfrm>
            <a:off x="564765" y="561254"/>
            <a:ext cx="2935380" cy="256846"/>
          </a:xfrm>
        </p:spPr>
        <p:txBody>
          <a:bodyPr/>
          <a:lstStyle/>
          <a:p>
            <a:r>
              <a:rPr lang="en-US" sz="1600" dirty="0" smtClean="0"/>
              <a:t>Cost and Revenue</a:t>
            </a:r>
            <a:endParaRPr lang="en-US" sz="1600" dirty="0"/>
          </a:p>
        </p:txBody>
      </p:sp>
      <p:sp>
        <p:nvSpPr>
          <p:cNvPr id="5" name="Content Placeholder 4"/>
          <p:cNvSpPr>
            <a:spLocks noGrp="1"/>
          </p:cNvSpPr>
          <p:nvPr>
            <p:ph sz="quarter" idx="17"/>
          </p:nvPr>
        </p:nvSpPr>
        <p:spPr>
          <a:xfrm>
            <a:off x="564765" y="957557"/>
            <a:ext cx="4008786" cy="3470275"/>
          </a:xfrm>
        </p:spPr>
        <p:txBody>
          <a:bodyPr/>
          <a:lstStyle/>
          <a:p>
            <a:pPr marL="0" indent="0">
              <a:buNone/>
            </a:pPr>
            <a:r>
              <a:rPr lang="en-US" sz="1200" dirty="0" smtClean="0"/>
              <a:t>Even with surprisingly suppressed CPCs, the increase in clicks means advertisers spent a lot more money in Q4 2014 on Shopping ads: 182% more on mobile, 165% more on tablets, and 73% more on desktop.</a:t>
            </a:r>
          </a:p>
          <a:p>
            <a:pPr marL="0" indent="0">
              <a:buNone/>
            </a:pPr>
            <a:endParaRPr lang="en-US" sz="1200" dirty="0"/>
          </a:p>
          <a:p>
            <a:pPr marL="0" indent="0">
              <a:buNone/>
            </a:pPr>
            <a:r>
              <a:rPr lang="en-US" sz="1200" dirty="0" smtClean="0"/>
              <a:t>But our three accounts more than justified the spend with year-over-year revenue gains: a whopping 1694% more on mobile, 593% more on tablet, and 224% more on desktop.</a:t>
            </a:r>
            <a:endParaRPr lang="en-US" sz="1200" dirty="0"/>
          </a:p>
        </p:txBody>
      </p:sp>
      <p:graphicFrame>
        <p:nvGraphicFramePr>
          <p:cNvPr id="8" name="Picture Placeholder 7"/>
          <p:cNvGraphicFramePr>
            <a:graphicFrameLocks noGrp="1"/>
          </p:cNvGraphicFramePr>
          <p:nvPr>
            <p:ph type="pic" sz="quarter" idx="15"/>
            <p:extLst>
              <p:ext uri="{D42A27DB-BD31-4B8C-83A1-F6EECF244321}">
                <p14:modId xmlns:p14="http://schemas.microsoft.com/office/powerpoint/2010/main" val="226328506"/>
              </p:ext>
            </p:extLst>
          </p:nvPr>
        </p:nvGraphicFramePr>
        <p:xfrm>
          <a:off x="4713511" y="711460"/>
          <a:ext cx="3021568" cy="18078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1284074634"/>
              </p:ext>
            </p:extLst>
          </p:nvPr>
        </p:nvGraphicFramePr>
        <p:xfrm>
          <a:off x="4886650" y="2519266"/>
          <a:ext cx="2941736" cy="23091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4335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64765" y="0"/>
            <a:ext cx="7870108" cy="486606"/>
          </a:xfrm>
        </p:spPr>
        <p:txBody>
          <a:bodyPr/>
          <a:lstStyle/>
          <a:p>
            <a:r>
              <a:rPr lang="en-US" dirty="0"/>
              <a:t>Google Shopping and the 2014 Holiday Season</a:t>
            </a:r>
          </a:p>
        </p:txBody>
      </p:sp>
      <p:sp>
        <p:nvSpPr>
          <p:cNvPr id="3" name="Text Placeholder 2"/>
          <p:cNvSpPr>
            <a:spLocks noGrp="1"/>
          </p:cNvSpPr>
          <p:nvPr>
            <p:ph type="body" sz="quarter" idx="16"/>
          </p:nvPr>
        </p:nvSpPr>
        <p:spPr>
          <a:xfrm>
            <a:off x="564765" y="561254"/>
            <a:ext cx="2935380" cy="256846"/>
          </a:xfrm>
        </p:spPr>
        <p:txBody>
          <a:bodyPr/>
          <a:lstStyle/>
          <a:p>
            <a:r>
              <a:rPr lang="en-US" sz="1600" dirty="0" smtClean="0"/>
              <a:t>Conversion rate</a:t>
            </a:r>
            <a:endParaRPr lang="en-US" sz="1600" dirty="0"/>
          </a:p>
        </p:txBody>
      </p:sp>
      <p:sp>
        <p:nvSpPr>
          <p:cNvPr id="5" name="Content Placeholder 4"/>
          <p:cNvSpPr>
            <a:spLocks noGrp="1"/>
          </p:cNvSpPr>
          <p:nvPr>
            <p:ph sz="quarter" idx="17"/>
          </p:nvPr>
        </p:nvSpPr>
        <p:spPr>
          <a:xfrm>
            <a:off x="565150" y="929565"/>
            <a:ext cx="4008786" cy="3470275"/>
          </a:xfrm>
        </p:spPr>
        <p:txBody>
          <a:bodyPr/>
          <a:lstStyle/>
          <a:p>
            <a:pPr marL="0" indent="0">
              <a:buNone/>
            </a:pPr>
            <a:r>
              <a:rPr lang="en-US" sz="1200" dirty="0" smtClean="0"/>
              <a:t>This is where we start talking about optimization – how we increased conversion rate year over year (by 134% on mobile, 64% on desktop, and 48% on tablets).</a:t>
            </a:r>
          </a:p>
          <a:p>
            <a:pPr marL="0" indent="0">
              <a:buNone/>
            </a:pPr>
            <a:endParaRPr lang="en-US" sz="1200" dirty="0"/>
          </a:p>
          <a:p>
            <a:pPr marL="0" indent="0">
              <a:buNone/>
            </a:pPr>
            <a:r>
              <a:rPr lang="en-US" sz="1200" dirty="0" smtClean="0"/>
              <a:t>Generally, Shopping ads convert </a:t>
            </a:r>
            <a:r>
              <a:rPr lang="en-US" sz="1200" dirty="0"/>
              <a:t>better than traditional </a:t>
            </a:r>
            <a:r>
              <a:rPr lang="en-US" sz="1200" dirty="0" smtClean="0"/>
              <a:t>non-brand ads, which means advertisers get conversion </a:t>
            </a:r>
            <a:r>
              <a:rPr lang="en-US" sz="1200" dirty="0"/>
              <a:t>data faster </a:t>
            </a:r>
            <a:r>
              <a:rPr lang="en-US" sz="1200" dirty="0" smtClean="0"/>
              <a:t>and optimize faster. The linear nature of the feed means that as </a:t>
            </a:r>
            <a:r>
              <a:rPr lang="en-US" sz="1200" dirty="0"/>
              <a:t>long </a:t>
            </a:r>
            <a:r>
              <a:rPr lang="en-US" sz="1200" dirty="0" smtClean="0"/>
              <a:t>as it’s set </a:t>
            </a:r>
            <a:r>
              <a:rPr lang="en-US" sz="1200" dirty="0"/>
              <a:t>up </a:t>
            </a:r>
            <a:r>
              <a:rPr lang="en-US" sz="1200" dirty="0" smtClean="0"/>
              <a:t>right, with no inventory </a:t>
            </a:r>
            <a:r>
              <a:rPr lang="en-US" sz="1200" dirty="0"/>
              <a:t>issues, it's </a:t>
            </a:r>
            <a:r>
              <a:rPr lang="en-US" sz="1200" dirty="0" smtClean="0"/>
              <a:t>easy </a:t>
            </a:r>
            <a:r>
              <a:rPr lang="en-US" sz="1200" dirty="0"/>
              <a:t>to </a:t>
            </a:r>
            <a:r>
              <a:rPr lang="en-US" sz="1200" dirty="0" smtClean="0"/>
              <a:t>determine which </a:t>
            </a:r>
            <a:r>
              <a:rPr lang="en-US" sz="1200" dirty="0"/>
              <a:t>products are working well and optimize </a:t>
            </a:r>
            <a:r>
              <a:rPr lang="en-US" sz="1200" dirty="0" smtClean="0"/>
              <a:t>accordingly (bid up winners and prune losers).</a:t>
            </a:r>
          </a:p>
          <a:p>
            <a:pPr marL="0" indent="0">
              <a:buNone/>
            </a:pPr>
            <a:endParaRPr lang="en-US" sz="1200" dirty="0"/>
          </a:p>
          <a:p>
            <a:pPr marL="0" indent="0">
              <a:buNone/>
            </a:pPr>
            <a:r>
              <a:rPr lang="en-US" sz="1200" dirty="0" smtClean="0"/>
              <a:t>We began applying our proprietary Alpha-Beta process to Shopping ads in 2014, </a:t>
            </a:r>
            <a:r>
              <a:rPr lang="en-US" sz="1200" dirty="0"/>
              <a:t>isolating top-performing products in an Alpha Shopping </a:t>
            </a:r>
            <a:r>
              <a:rPr lang="en-US" sz="1200" dirty="0" smtClean="0"/>
              <a:t>campaign </a:t>
            </a:r>
            <a:r>
              <a:rPr lang="en-US" sz="1200" dirty="0"/>
              <a:t>and targeting all products in a Beta Shopping campaign. </a:t>
            </a:r>
            <a:r>
              <a:rPr lang="en-US" sz="1200" dirty="0" smtClean="0"/>
              <a:t>We set campaign priority to High on Alpha products to force queries to those winners, and we optimized bidding on each high-performing product as well</a:t>
            </a:r>
            <a:r>
              <a:rPr lang="en-US" sz="1100" dirty="0" smtClean="0"/>
              <a:t>.</a:t>
            </a:r>
            <a:endParaRPr lang="en-US" sz="1100" dirty="0"/>
          </a:p>
        </p:txBody>
      </p:sp>
      <p:graphicFrame>
        <p:nvGraphicFramePr>
          <p:cNvPr id="8" name="Picture Placeholder 7"/>
          <p:cNvGraphicFramePr>
            <a:graphicFrameLocks noGrp="1"/>
          </p:cNvGraphicFramePr>
          <p:nvPr>
            <p:ph type="pic" sz="quarter" idx="15"/>
            <p:extLst>
              <p:ext uri="{D42A27DB-BD31-4B8C-83A1-F6EECF244321}">
                <p14:modId xmlns:p14="http://schemas.microsoft.com/office/powerpoint/2010/main" val="1361555071"/>
              </p:ext>
            </p:extLst>
          </p:nvPr>
        </p:nvGraphicFramePr>
        <p:xfrm>
          <a:off x="4573588" y="742950"/>
          <a:ext cx="3609359" cy="29053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4335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64765" y="0"/>
            <a:ext cx="7870108" cy="486606"/>
          </a:xfrm>
        </p:spPr>
        <p:txBody>
          <a:bodyPr/>
          <a:lstStyle/>
          <a:p>
            <a:r>
              <a:rPr lang="en-US" dirty="0"/>
              <a:t>Google Shopping and the 2014 Holiday Season</a:t>
            </a:r>
          </a:p>
        </p:txBody>
      </p:sp>
      <p:sp>
        <p:nvSpPr>
          <p:cNvPr id="3" name="Text Placeholder 2"/>
          <p:cNvSpPr>
            <a:spLocks noGrp="1"/>
          </p:cNvSpPr>
          <p:nvPr>
            <p:ph type="body" sz="quarter" idx="16"/>
          </p:nvPr>
        </p:nvSpPr>
        <p:spPr>
          <a:xfrm>
            <a:off x="564765" y="561254"/>
            <a:ext cx="2935380" cy="256846"/>
          </a:xfrm>
        </p:spPr>
        <p:txBody>
          <a:bodyPr/>
          <a:lstStyle/>
          <a:p>
            <a:r>
              <a:rPr lang="en-US" sz="1600" dirty="0" smtClean="0"/>
              <a:t>ROAS</a:t>
            </a:r>
            <a:endParaRPr lang="en-US" sz="1600" dirty="0"/>
          </a:p>
        </p:txBody>
      </p:sp>
      <p:sp>
        <p:nvSpPr>
          <p:cNvPr id="5" name="Content Placeholder 4"/>
          <p:cNvSpPr>
            <a:spLocks noGrp="1"/>
          </p:cNvSpPr>
          <p:nvPr>
            <p:ph sz="quarter" idx="17"/>
          </p:nvPr>
        </p:nvSpPr>
        <p:spPr>
          <a:xfrm>
            <a:off x="565150" y="901573"/>
            <a:ext cx="4008786" cy="3470275"/>
          </a:xfrm>
        </p:spPr>
        <p:txBody>
          <a:bodyPr/>
          <a:lstStyle/>
          <a:p>
            <a:pPr marL="0" indent="0">
              <a:buNone/>
            </a:pPr>
            <a:r>
              <a:rPr lang="en-US" sz="1200" dirty="0" smtClean="0"/>
              <a:t>Combine higher conversion rates, flat-to-lower CPCs, and a healthy increase in AOV (graph not shown), and we have some truly stunning year-over-year ROAS increases (536% for mobile, 87% for desktop, 161% for tablets).</a:t>
            </a:r>
          </a:p>
          <a:p>
            <a:pPr marL="0" indent="0">
              <a:buNone/>
            </a:pPr>
            <a:endParaRPr lang="en-US" sz="1200" dirty="0"/>
          </a:p>
          <a:p>
            <a:pPr marL="0" indent="0">
              <a:buNone/>
            </a:pPr>
            <a:r>
              <a:rPr lang="en-US" sz="1200" dirty="0" smtClean="0"/>
              <a:t>While we stress that these results are not typical across the industry, and instead reflect the intersection of increased client spending with the application of optimization techniques, they do reveal a few morsels for digital marketers:</a:t>
            </a:r>
          </a:p>
          <a:p>
            <a:pPr marL="0" indent="0">
              <a:buNone/>
            </a:pPr>
            <a:endParaRPr lang="en-US" sz="1200" dirty="0"/>
          </a:p>
          <a:p>
            <a:pPr>
              <a:buFontTx/>
              <a:buChar char="-"/>
            </a:pPr>
            <a:r>
              <a:rPr lang="en-US" sz="1200" dirty="0" smtClean="0"/>
              <a:t>Mobile is still relatively underdeveloped</a:t>
            </a:r>
          </a:p>
          <a:p>
            <a:pPr>
              <a:buFontTx/>
              <a:buChar char="-"/>
            </a:pPr>
            <a:r>
              <a:rPr lang="en-US" sz="1200" dirty="0" smtClean="0"/>
              <a:t>The optimization cycle for Shopping ads is faster than traditional non-brand ads</a:t>
            </a:r>
          </a:p>
          <a:p>
            <a:pPr>
              <a:buFontTx/>
              <a:buChar char="-"/>
            </a:pPr>
            <a:r>
              <a:rPr lang="en-US" sz="1200" dirty="0" smtClean="0"/>
              <a:t>Marketers should strive for query and bidding control of proven winners</a:t>
            </a:r>
          </a:p>
        </p:txBody>
      </p:sp>
      <p:graphicFrame>
        <p:nvGraphicFramePr>
          <p:cNvPr id="8" name="Picture Placeholder 7"/>
          <p:cNvGraphicFramePr>
            <a:graphicFrameLocks noGrp="1"/>
          </p:cNvGraphicFramePr>
          <p:nvPr>
            <p:ph type="pic" sz="quarter" idx="15"/>
            <p:extLst>
              <p:ext uri="{D42A27DB-BD31-4B8C-83A1-F6EECF244321}">
                <p14:modId xmlns:p14="http://schemas.microsoft.com/office/powerpoint/2010/main" val="3231699132"/>
              </p:ext>
            </p:extLst>
          </p:nvPr>
        </p:nvGraphicFramePr>
        <p:xfrm>
          <a:off x="4573588" y="742951"/>
          <a:ext cx="3786641" cy="28493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433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64765" y="0"/>
            <a:ext cx="7870108" cy="486606"/>
          </a:xfrm>
        </p:spPr>
        <p:txBody>
          <a:bodyPr/>
          <a:lstStyle/>
          <a:p>
            <a:r>
              <a:rPr lang="en-US" dirty="0"/>
              <a:t>Google Shopping and the 2014 Holiday Season</a:t>
            </a:r>
          </a:p>
        </p:txBody>
      </p:sp>
      <p:sp>
        <p:nvSpPr>
          <p:cNvPr id="3" name="Text Placeholder 2"/>
          <p:cNvSpPr>
            <a:spLocks noGrp="1"/>
          </p:cNvSpPr>
          <p:nvPr>
            <p:ph type="body" sz="quarter" idx="16"/>
          </p:nvPr>
        </p:nvSpPr>
        <p:spPr/>
        <p:txBody>
          <a:bodyPr/>
          <a:lstStyle/>
          <a:p>
            <a:r>
              <a:rPr lang="en-US" sz="1600" dirty="0" smtClean="0"/>
              <a:t>Conclusion</a:t>
            </a:r>
            <a:endParaRPr lang="en-US" sz="1600" dirty="0"/>
          </a:p>
        </p:txBody>
      </p:sp>
      <p:sp>
        <p:nvSpPr>
          <p:cNvPr id="5" name="Content Placeholder 4"/>
          <p:cNvSpPr>
            <a:spLocks noGrp="1"/>
          </p:cNvSpPr>
          <p:nvPr>
            <p:ph sz="quarter" idx="17"/>
          </p:nvPr>
        </p:nvSpPr>
        <p:spPr>
          <a:xfrm>
            <a:off x="565150" y="826925"/>
            <a:ext cx="7740650" cy="3907000"/>
          </a:xfrm>
        </p:spPr>
        <p:txBody>
          <a:bodyPr/>
          <a:lstStyle/>
          <a:p>
            <a:pPr marL="0" indent="0">
              <a:buNone/>
            </a:pPr>
            <a:r>
              <a:rPr lang="en-US" sz="1200" dirty="0" smtClean="0"/>
              <a:t>Google Shopping will only continue to grow. Back in 2012 and early 2013, getting a feed up and running for our clients was often a completely new initiative for them. Now, nearly every </a:t>
            </a:r>
            <a:r>
              <a:rPr lang="en-US" sz="1200" dirty="0" smtClean="0"/>
              <a:t>ecommerce brand has </a:t>
            </a:r>
            <a:r>
              <a:rPr lang="en-US" sz="1200" dirty="0" smtClean="0"/>
              <a:t>one, and smart companies are figuring out ways to tweak and manage the feeds to get more out of them. </a:t>
            </a:r>
          </a:p>
          <a:p>
            <a:pPr marL="0" indent="0">
              <a:buNone/>
            </a:pPr>
            <a:r>
              <a:rPr lang="en-US" sz="1200" dirty="0" smtClean="0"/>
              <a:t/>
            </a:r>
            <a:br>
              <a:rPr lang="en-US" sz="1200" dirty="0" smtClean="0"/>
            </a:br>
            <a:r>
              <a:rPr lang="en-US" sz="1200" dirty="0" smtClean="0"/>
              <a:t>Why? </a:t>
            </a:r>
            <a:r>
              <a:rPr lang="en-US" sz="1200" b="1" dirty="0" smtClean="0"/>
              <a:t>Google Shopping campaigns work</a:t>
            </a:r>
            <a:r>
              <a:rPr lang="en-US" sz="1200" dirty="0" smtClean="0"/>
              <a:t>! They nearly always perform better than non-brand search. Any late adopters should push to get in on Shopping now, and brands currently running on it need to keep pushing it.</a:t>
            </a:r>
            <a:endParaRPr lang="en-US" sz="1200" dirty="0"/>
          </a:p>
          <a:p>
            <a:pPr marL="0" indent="0">
              <a:buNone/>
            </a:pPr>
            <a:endParaRPr lang="en-US" sz="1200" dirty="0" smtClean="0"/>
          </a:p>
          <a:p>
            <a:pPr marL="0" indent="0">
              <a:buNone/>
            </a:pPr>
            <a:r>
              <a:rPr lang="en-US" sz="1200" dirty="0" smtClean="0"/>
              <a:t>More and more advertisers are getting more sophisticated with their feed management with regards to optimizing titles and descriptions, and best practices for Shopping structure is evolving as more advertisers adopt 3</a:t>
            </a:r>
            <a:r>
              <a:rPr lang="en-US" sz="1200" baseline="30000" dirty="0" smtClean="0"/>
              <a:t>rd</a:t>
            </a:r>
            <a:r>
              <a:rPr lang="en-US" sz="1200" dirty="0" smtClean="0"/>
              <a:t>-party tools to help with optimization and test new campaign organization. The set-it-and-forget-it days of Google Shopping are gone – what’s more, Shopping data is being leveraged more and more in traditional search, and vice versa.</a:t>
            </a:r>
          </a:p>
          <a:p>
            <a:pPr marL="0" indent="0">
              <a:buNone/>
            </a:pPr>
            <a:endParaRPr lang="en-US" sz="1200" dirty="0"/>
          </a:p>
          <a:p>
            <a:pPr marL="0" indent="0">
              <a:buNone/>
            </a:pPr>
            <a:r>
              <a:rPr lang="en-US" sz="1200" dirty="0" smtClean="0"/>
              <a:t>And, as always, mobile will keep growing – especially as attribution tracking gets better and better and advertisers buy into the idea that users might look up on their phone first, then buy on desktop. And more advertisers have optimized the mobile experience and are finding increased success, which means budgets will continue to increase. </a:t>
            </a:r>
            <a:endParaRPr lang="en-US" sz="1200" dirty="0"/>
          </a:p>
        </p:txBody>
      </p:sp>
    </p:spTree>
    <p:extLst>
      <p:ext uri="{BB962C8B-B14F-4D97-AF65-F5344CB8AC3E}">
        <p14:creationId xmlns:p14="http://schemas.microsoft.com/office/powerpoint/2010/main" val="3744619567"/>
      </p:ext>
    </p:extLst>
  </p:cSld>
  <p:clrMapOvr>
    <a:masterClrMapping/>
  </p:clrMapOvr>
</p:sld>
</file>

<file path=ppt/theme/theme1.xml><?xml version="1.0" encoding="utf-8"?>
<a:theme xmlns:a="http://schemas.openxmlformats.org/drawingml/2006/main" name="3Q PPT Template">
  <a:themeElements>
    <a:clrScheme name="3Q Color Scheme">
      <a:dk1>
        <a:sysClr val="windowText" lastClr="000000"/>
      </a:dk1>
      <a:lt1>
        <a:sysClr val="window" lastClr="FFFFFF"/>
      </a:lt1>
      <a:dk2>
        <a:srgbClr val="000000"/>
      </a:dk2>
      <a:lt2>
        <a:srgbClr val="FFFCF2"/>
      </a:lt2>
      <a:accent1>
        <a:srgbClr val="1B2D31"/>
      </a:accent1>
      <a:accent2>
        <a:srgbClr val="366870"/>
      </a:accent2>
      <a:accent3>
        <a:srgbClr val="618D92"/>
      </a:accent3>
      <a:accent4>
        <a:srgbClr val="F5A90B"/>
      </a:accent4>
      <a:accent5>
        <a:srgbClr val="333333"/>
      </a:accent5>
      <a:accent6>
        <a:srgbClr val="58595D"/>
      </a:accent6>
      <a:hlink>
        <a:srgbClr val="7A7B7D"/>
      </a:hlink>
      <a:folHlink>
        <a:srgbClr val="CCCB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spAutoFit/>
      </a:bodyPr>
      <a:lstStyle>
        <a:defPPr>
          <a:buFont typeface="Arial" charset="0"/>
          <a:buChar char="•"/>
          <a:defRPr sz="1000">
            <a:latin typeface="DINOT-Light" charset="0"/>
            <a:cs typeface="DINOT-Light"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3Q PPT Template.pot</Template>
  <TotalTime>576</TotalTime>
  <Words>849</Words>
  <Application>Microsoft Office PowerPoint</Application>
  <PresentationFormat>On-screen Show (16:9)</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3Q PPT Template</vt:lpstr>
      <vt:lpstr>Yes, that data is correct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PPC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Svilar</dc:creator>
  <cp:lastModifiedBy>Hillary Read</cp:lastModifiedBy>
  <cp:revision>43</cp:revision>
  <dcterms:created xsi:type="dcterms:W3CDTF">2014-09-16T20:40:32Z</dcterms:created>
  <dcterms:modified xsi:type="dcterms:W3CDTF">2015-03-09T18:56:59Z</dcterms:modified>
</cp:coreProperties>
</file>